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4"/>
  </p:notesMasterIdLst>
  <p:handoutMasterIdLst>
    <p:handoutMasterId r:id="rId135"/>
  </p:handoutMasterIdLst>
  <p:sldIdLst>
    <p:sldId id="257" r:id="rId2"/>
    <p:sldId id="3477" r:id="rId3"/>
    <p:sldId id="3536" r:id="rId4"/>
    <p:sldId id="268" r:id="rId5"/>
    <p:sldId id="3412" r:id="rId6"/>
    <p:sldId id="3239" r:id="rId7"/>
    <p:sldId id="3438" r:id="rId8"/>
    <p:sldId id="3439" r:id="rId9"/>
    <p:sldId id="3440" r:id="rId10"/>
    <p:sldId id="3441" r:id="rId11"/>
    <p:sldId id="3086" r:id="rId12"/>
    <p:sldId id="3099" r:id="rId13"/>
    <p:sldId id="3481" r:id="rId14"/>
    <p:sldId id="3160" r:id="rId15"/>
    <p:sldId id="638" r:id="rId16"/>
    <p:sldId id="3081" r:id="rId17"/>
    <p:sldId id="3365" r:id="rId18"/>
    <p:sldId id="3366" r:id="rId19"/>
    <p:sldId id="3367" r:id="rId20"/>
    <p:sldId id="3482" r:id="rId21"/>
    <p:sldId id="3519" r:id="rId22"/>
    <p:sldId id="3598" r:id="rId23"/>
    <p:sldId id="3597" r:id="rId24"/>
    <p:sldId id="3521" r:id="rId25"/>
    <p:sldId id="2064" r:id="rId26"/>
    <p:sldId id="3651" r:id="rId27"/>
    <p:sldId id="3652" r:id="rId28"/>
    <p:sldId id="2069" r:id="rId29"/>
    <p:sldId id="2065" r:id="rId30"/>
    <p:sldId id="3518" r:id="rId31"/>
    <p:sldId id="3520" r:id="rId32"/>
    <p:sldId id="6738" r:id="rId33"/>
    <p:sldId id="6739" r:id="rId34"/>
    <p:sldId id="3522" r:id="rId35"/>
    <p:sldId id="3532" r:id="rId36"/>
    <p:sldId id="3531" r:id="rId37"/>
    <p:sldId id="3480" r:id="rId38"/>
    <p:sldId id="3089" r:id="rId39"/>
    <p:sldId id="6751" r:id="rId40"/>
    <p:sldId id="3096" r:id="rId41"/>
    <p:sldId id="3028" r:id="rId42"/>
    <p:sldId id="6752" r:id="rId43"/>
    <p:sldId id="6753" r:id="rId44"/>
    <p:sldId id="3095" r:id="rId45"/>
    <p:sldId id="3402" r:id="rId46"/>
    <p:sldId id="3132" r:id="rId47"/>
    <p:sldId id="3410" r:id="rId48"/>
    <p:sldId id="6790" r:id="rId49"/>
    <p:sldId id="3612" r:id="rId50"/>
    <p:sldId id="3613" r:id="rId51"/>
    <p:sldId id="3614" r:id="rId52"/>
    <p:sldId id="3615" r:id="rId53"/>
    <p:sldId id="3616" r:id="rId54"/>
    <p:sldId id="3135" r:id="rId55"/>
    <p:sldId id="3030" r:id="rId56"/>
    <p:sldId id="3403" r:id="rId57"/>
    <p:sldId id="2827" r:id="rId58"/>
    <p:sldId id="3404" r:id="rId59"/>
    <p:sldId id="2917" r:id="rId60"/>
    <p:sldId id="3400" r:id="rId61"/>
    <p:sldId id="3401" r:id="rId62"/>
    <p:sldId id="3153" r:id="rId63"/>
    <p:sldId id="3419" r:id="rId64"/>
    <p:sldId id="2920" r:id="rId65"/>
    <p:sldId id="3405" r:id="rId66"/>
    <p:sldId id="3420" r:id="rId67"/>
    <p:sldId id="3407" r:id="rId68"/>
    <p:sldId id="2817" r:id="rId69"/>
    <p:sldId id="3100" r:id="rId70"/>
    <p:sldId id="3388" r:id="rId71"/>
    <p:sldId id="3379" r:id="rId72"/>
    <p:sldId id="3372" r:id="rId73"/>
    <p:sldId id="3479" r:id="rId74"/>
    <p:sldId id="3377" r:id="rId75"/>
    <p:sldId id="3378" r:id="rId76"/>
    <p:sldId id="3380" r:id="rId77"/>
    <p:sldId id="3496" r:id="rId78"/>
    <p:sldId id="6784" r:id="rId79"/>
    <p:sldId id="6782" r:id="rId80"/>
    <p:sldId id="3570" r:id="rId81"/>
    <p:sldId id="6783" r:id="rId82"/>
    <p:sldId id="6785" r:id="rId83"/>
    <p:sldId id="3572" r:id="rId84"/>
    <p:sldId id="6786" r:id="rId85"/>
    <p:sldId id="6787" r:id="rId86"/>
    <p:sldId id="3387" r:id="rId87"/>
    <p:sldId id="3430" r:id="rId88"/>
    <p:sldId id="3431" r:id="rId89"/>
    <p:sldId id="3432" r:id="rId90"/>
    <p:sldId id="3382" r:id="rId91"/>
    <p:sldId id="3390" r:id="rId92"/>
    <p:sldId id="3392" r:id="rId93"/>
    <p:sldId id="6734" r:id="rId94"/>
    <p:sldId id="6735" r:id="rId95"/>
    <p:sldId id="6398" r:id="rId96"/>
    <p:sldId id="6399" r:id="rId97"/>
    <p:sldId id="3391" r:id="rId98"/>
    <p:sldId id="3383" r:id="rId99"/>
    <p:sldId id="3389" r:id="rId100"/>
    <p:sldId id="3393" r:id="rId101"/>
    <p:sldId id="3394" r:id="rId102"/>
    <p:sldId id="3396" r:id="rId103"/>
    <p:sldId id="3397" r:id="rId104"/>
    <p:sldId id="3418" r:id="rId105"/>
    <p:sldId id="3101" r:id="rId106"/>
    <p:sldId id="3026" r:id="rId107"/>
    <p:sldId id="3027" r:id="rId108"/>
    <p:sldId id="2812" r:id="rId109"/>
    <p:sldId id="6749" r:id="rId110"/>
    <p:sldId id="2822" r:id="rId111"/>
    <p:sldId id="3041" r:id="rId112"/>
    <p:sldId id="2825" r:id="rId113"/>
    <p:sldId id="2824" r:id="rId114"/>
    <p:sldId id="6750" r:id="rId115"/>
    <p:sldId id="3459" r:id="rId116"/>
    <p:sldId id="3448" r:id="rId117"/>
    <p:sldId id="3454" r:id="rId118"/>
    <p:sldId id="3449" r:id="rId119"/>
    <p:sldId id="3526" r:id="rId120"/>
    <p:sldId id="3455" r:id="rId121"/>
    <p:sldId id="3528" r:id="rId122"/>
    <p:sldId id="3529" r:id="rId123"/>
    <p:sldId id="3530" r:id="rId124"/>
    <p:sldId id="3450" r:id="rId125"/>
    <p:sldId id="3451" r:id="rId126"/>
    <p:sldId id="3456" r:id="rId127"/>
    <p:sldId id="3452" r:id="rId128"/>
    <p:sldId id="3453" r:id="rId129"/>
    <p:sldId id="3457" r:id="rId130"/>
    <p:sldId id="3458" r:id="rId131"/>
    <p:sldId id="3524" r:id="rId132"/>
    <p:sldId id="266" r:id="rId133"/>
  </p:sldIdLst>
  <p:sldSz cx="12192000" cy="6858000"/>
  <p:notesSz cx="6858000" cy="9144000"/>
  <p:custDataLst>
    <p:tags r:id="rId136"/>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userDrawn="1">
          <p15:clr>
            <a:srgbClr val="A4A3A4"/>
          </p15:clr>
        </p15:guide>
        <p15:guide id="2" pos="3782" userDrawn="1">
          <p15:clr>
            <a:srgbClr val="A4A3A4"/>
          </p15:clr>
        </p15:guide>
        <p15:guide id="3" pos="356" userDrawn="1">
          <p15:clr>
            <a:srgbClr val="A4A3A4"/>
          </p15:clr>
        </p15:guide>
        <p15:guide id="4" pos="720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斌" initials="刘"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553"/>
    <a:srgbClr val="1E3ADA"/>
    <a:srgbClr val="7BEBD8"/>
    <a:srgbClr val="8335E5"/>
    <a:srgbClr val="6B8DE1"/>
    <a:srgbClr val="6C92E1"/>
    <a:srgbClr val="6313DC"/>
    <a:srgbClr val="7D4BC9"/>
    <a:srgbClr val="16286E"/>
    <a:srgbClr val="6524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37" autoAdjust="0"/>
    <p:restoredTop sz="93761" autoAdjust="0"/>
  </p:normalViewPr>
  <p:slideViewPr>
    <p:cSldViewPr snapToGrid="0" showGuides="1">
      <p:cViewPr varScale="1">
        <p:scale>
          <a:sx n="84" d="100"/>
          <a:sy n="84" d="100"/>
        </p:scale>
        <p:origin x="1336" y="176"/>
      </p:cViewPr>
      <p:guideLst>
        <p:guide orient="horz" pos="2109"/>
        <p:guide pos="3782"/>
        <p:guide pos="356"/>
        <p:guide pos="7208"/>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87" d="100"/>
          <a:sy n="87" d="100"/>
        </p:scale>
        <p:origin x="3840" y="102"/>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3">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0098C41-FA5F-431F-9AA7-049FD2872623}" type="doc">
      <dgm:prSet loTypeId="urn:microsoft.com/office/officeart/2018/2/layout/IconCircleList#1" loCatId="icon" qsTypeId="urn:microsoft.com/office/officeart/2005/8/quickstyle/simple1#1" qsCatId="simple" csTypeId="urn:microsoft.com/office/officeart/2005/8/colors/accent1_2#1" csCatId="accent1" phldr="1"/>
      <dgm:spPr/>
      <dgm:t>
        <a:bodyPr/>
        <a:lstStyle/>
        <a:p>
          <a:endParaRPr lang="en-US"/>
        </a:p>
      </dgm:t>
    </dgm:pt>
    <dgm:pt modelId="{2748F07C-609E-4B8F-8742-342D6045FAB5}">
      <dgm:prSet/>
      <dgm:spPr/>
      <dgm:t>
        <a:bodyPr/>
        <a:lstStyle/>
        <a:p>
          <a:pPr>
            <a:lnSpc>
              <a:spcPct val="100000"/>
            </a:lnSpc>
          </a:pPr>
          <a:r>
            <a:rPr lang="zh-CN" b="1"/>
            <a:t>一读：</a:t>
          </a:r>
          <a:r>
            <a:rPr lang="en-US" b="1"/>
            <a:t>2021</a:t>
          </a:r>
          <a:r>
            <a:rPr lang="zh-CN" b="1"/>
            <a:t>年</a:t>
          </a:r>
          <a:r>
            <a:rPr lang="en-US" b="1"/>
            <a:t>12</a:t>
          </a:r>
          <a:r>
            <a:rPr lang="zh-CN" b="1"/>
            <a:t>月</a:t>
          </a:r>
          <a:r>
            <a:rPr lang="en-US" b="1"/>
            <a:t>21</a:t>
          </a:r>
          <a:r>
            <a:rPr lang="zh-CN" b="1"/>
            <a:t>日，以下简称一审稿。</a:t>
          </a:r>
          <a:endParaRPr lang="en-US"/>
        </a:p>
      </dgm:t>
    </dgm:pt>
    <dgm:pt modelId="{4D2B1E79-C44D-4763-901F-7789B2E7F2CF}" type="parTrans" cxnId="{D3F39C55-C330-4945-B6FE-6FAD9F9CA01F}">
      <dgm:prSet/>
      <dgm:spPr/>
      <dgm:t>
        <a:bodyPr/>
        <a:lstStyle/>
        <a:p>
          <a:endParaRPr lang="en-US"/>
        </a:p>
      </dgm:t>
    </dgm:pt>
    <dgm:pt modelId="{CFBD7556-3197-4F57-A7F3-9EBAB2743413}" type="sibTrans" cxnId="{D3F39C55-C330-4945-B6FE-6FAD9F9CA01F}">
      <dgm:prSet/>
      <dgm:spPr/>
      <dgm:t>
        <a:bodyPr/>
        <a:lstStyle/>
        <a:p>
          <a:pPr>
            <a:lnSpc>
              <a:spcPct val="100000"/>
            </a:lnSpc>
          </a:pPr>
          <a:endParaRPr lang="en-US"/>
        </a:p>
      </dgm:t>
    </dgm:pt>
    <dgm:pt modelId="{84663CA3-60E7-417F-919E-3EE7DD2FD021}">
      <dgm:prSet/>
      <dgm:spPr/>
      <dgm:t>
        <a:bodyPr/>
        <a:lstStyle/>
        <a:p>
          <a:pPr>
            <a:lnSpc>
              <a:spcPct val="100000"/>
            </a:lnSpc>
          </a:pPr>
          <a:r>
            <a:rPr lang="zh-CN" b="1"/>
            <a:t>二读：</a:t>
          </a:r>
          <a:r>
            <a:rPr lang="en-US" b="1"/>
            <a:t>2022</a:t>
          </a:r>
          <a:r>
            <a:rPr lang="zh-CN" b="1"/>
            <a:t>年</a:t>
          </a:r>
          <a:r>
            <a:rPr lang="en-US" b="1"/>
            <a:t>12</a:t>
          </a:r>
          <a:r>
            <a:rPr lang="zh-CN" b="1"/>
            <a:t>月</a:t>
          </a:r>
          <a:r>
            <a:rPr lang="en-US" b="1"/>
            <a:t>27</a:t>
          </a:r>
          <a:r>
            <a:rPr lang="zh-CN" b="1"/>
            <a:t>日，以下简称二审稿。</a:t>
          </a:r>
          <a:endParaRPr lang="en-US"/>
        </a:p>
      </dgm:t>
    </dgm:pt>
    <dgm:pt modelId="{033134C7-444D-49B9-B9D6-3A6B3B97CD0E}" type="parTrans" cxnId="{81310157-6D65-4816-8AE0-304C205E562C}">
      <dgm:prSet/>
      <dgm:spPr/>
      <dgm:t>
        <a:bodyPr/>
        <a:lstStyle/>
        <a:p>
          <a:endParaRPr lang="en-US"/>
        </a:p>
      </dgm:t>
    </dgm:pt>
    <dgm:pt modelId="{90A5F794-26FC-44E1-987A-87478E405000}" type="sibTrans" cxnId="{81310157-6D65-4816-8AE0-304C205E562C}">
      <dgm:prSet/>
      <dgm:spPr/>
      <dgm:t>
        <a:bodyPr/>
        <a:lstStyle/>
        <a:p>
          <a:pPr>
            <a:lnSpc>
              <a:spcPct val="100000"/>
            </a:lnSpc>
          </a:pPr>
          <a:endParaRPr lang="en-US"/>
        </a:p>
      </dgm:t>
    </dgm:pt>
    <dgm:pt modelId="{22B75281-5507-4034-B3D2-24D48FBC92A8}">
      <dgm:prSet/>
      <dgm:spPr/>
      <dgm:t>
        <a:bodyPr/>
        <a:lstStyle/>
        <a:p>
          <a:pPr>
            <a:lnSpc>
              <a:spcPct val="100000"/>
            </a:lnSpc>
          </a:pPr>
          <a:r>
            <a:rPr lang="zh-CN" b="1" dirty="0"/>
            <a:t>三读：</a:t>
          </a:r>
          <a:r>
            <a:rPr lang="en-US" b="1" dirty="0"/>
            <a:t>2023</a:t>
          </a:r>
          <a:r>
            <a:rPr lang="zh-CN" b="1" dirty="0"/>
            <a:t>年</a:t>
          </a:r>
          <a:r>
            <a:rPr lang="en-US" b="1" dirty="0"/>
            <a:t>8</a:t>
          </a:r>
          <a:r>
            <a:rPr lang="zh-CN" b="1" dirty="0"/>
            <a:t>月</a:t>
          </a:r>
          <a:r>
            <a:rPr lang="en-US" b="1" dirty="0"/>
            <a:t>28</a:t>
          </a:r>
          <a:r>
            <a:rPr lang="zh-CN" b="1" dirty="0"/>
            <a:t>日，以下简称三审稿。</a:t>
          </a:r>
          <a:endParaRPr lang="en-US" dirty="0"/>
        </a:p>
      </dgm:t>
    </dgm:pt>
    <dgm:pt modelId="{C1114701-C40B-4C4C-81B6-F9C9CECB548C}" type="parTrans" cxnId="{0779DF9B-2D5B-46DE-9245-087B56217791}">
      <dgm:prSet/>
      <dgm:spPr/>
      <dgm:t>
        <a:bodyPr/>
        <a:lstStyle/>
        <a:p>
          <a:endParaRPr lang="en-US"/>
        </a:p>
      </dgm:t>
    </dgm:pt>
    <dgm:pt modelId="{3121E1EC-610F-418A-A40E-D1489A1EB2D6}" type="sibTrans" cxnId="{0779DF9B-2D5B-46DE-9245-087B56217791}">
      <dgm:prSet/>
      <dgm:spPr/>
      <dgm:t>
        <a:bodyPr/>
        <a:lstStyle/>
        <a:p>
          <a:pPr>
            <a:lnSpc>
              <a:spcPct val="100000"/>
            </a:lnSpc>
          </a:pPr>
          <a:endParaRPr lang="en-US"/>
        </a:p>
      </dgm:t>
    </dgm:pt>
    <dgm:pt modelId="{4FDFA40B-96C9-4DC3-A9CB-4B0BADFB9A40}">
      <dgm:prSet/>
      <dgm:spPr/>
      <dgm:t>
        <a:bodyPr/>
        <a:lstStyle/>
        <a:p>
          <a:pPr>
            <a:lnSpc>
              <a:spcPct val="100000"/>
            </a:lnSpc>
          </a:pPr>
          <a:r>
            <a:rPr lang="zh-CN" b="1" dirty="0"/>
            <a:t>四读：</a:t>
          </a:r>
          <a:r>
            <a:rPr lang="en-US" b="1" dirty="0"/>
            <a:t>2023</a:t>
          </a:r>
          <a:r>
            <a:rPr lang="zh-CN" b="1" dirty="0"/>
            <a:t>年</a:t>
          </a:r>
          <a:r>
            <a:rPr lang="en-US" b="1" dirty="0"/>
            <a:t>12</a:t>
          </a:r>
          <a:r>
            <a:rPr lang="zh-CN" b="1" dirty="0"/>
            <a:t>月</a:t>
          </a:r>
          <a:r>
            <a:rPr lang="en-US" altLang="zh-CN" b="1" dirty="0"/>
            <a:t>29</a:t>
          </a:r>
          <a:r>
            <a:rPr lang="zh-CN" altLang="en-US" b="1" dirty="0"/>
            <a:t>日审议</a:t>
          </a:r>
          <a:r>
            <a:rPr lang="zh-CN" b="1" dirty="0"/>
            <a:t>通过</a:t>
          </a:r>
          <a:r>
            <a:rPr lang="zh-CN" altLang="en-US" b="1" dirty="0"/>
            <a:t>，新公司法</a:t>
          </a:r>
          <a:r>
            <a:rPr lang="zh-CN" b="1" dirty="0"/>
            <a:t>。</a:t>
          </a:r>
          <a:endParaRPr lang="en-US" dirty="0"/>
        </a:p>
      </dgm:t>
    </dgm:pt>
    <dgm:pt modelId="{A4850FD2-ABFD-4ACA-974F-0372B0855F95}" type="parTrans" cxnId="{DCBF8B22-A9F7-418E-A0D6-25AD42B8650E}">
      <dgm:prSet/>
      <dgm:spPr/>
      <dgm:t>
        <a:bodyPr/>
        <a:lstStyle/>
        <a:p>
          <a:endParaRPr lang="en-US"/>
        </a:p>
      </dgm:t>
    </dgm:pt>
    <dgm:pt modelId="{EB1B3A32-6F65-453B-89F2-5BDEE6C0C692}" type="sibTrans" cxnId="{DCBF8B22-A9F7-418E-A0D6-25AD42B8650E}">
      <dgm:prSet/>
      <dgm:spPr/>
      <dgm:t>
        <a:bodyPr/>
        <a:lstStyle/>
        <a:p>
          <a:endParaRPr lang="en-US"/>
        </a:p>
      </dgm:t>
    </dgm:pt>
    <dgm:pt modelId="{030886D6-DEF1-49A8-B2F1-B297E4CD890B}" type="pres">
      <dgm:prSet presAssocID="{E0098C41-FA5F-431F-9AA7-049FD2872623}" presName="root" presStyleCnt="0">
        <dgm:presLayoutVars>
          <dgm:dir/>
          <dgm:resizeHandles val="exact"/>
        </dgm:presLayoutVars>
      </dgm:prSet>
      <dgm:spPr/>
    </dgm:pt>
    <dgm:pt modelId="{80B123B8-8845-42AE-B7F1-669F79F583C3}" type="pres">
      <dgm:prSet presAssocID="{E0098C41-FA5F-431F-9AA7-049FD2872623}" presName="container" presStyleCnt="0">
        <dgm:presLayoutVars>
          <dgm:dir/>
          <dgm:resizeHandles val="exact"/>
        </dgm:presLayoutVars>
      </dgm:prSet>
      <dgm:spPr/>
    </dgm:pt>
    <dgm:pt modelId="{5BE8E954-520B-49D0-8AD4-461AF2337ECC}" type="pres">
      <dgm:prSet presAssocID="{2748F07C-609E-4B8F-8742-342D6045FAB5}" presName="compNode" presStyleCnt="0"/>
      <dgm:spPr/>
    </dgm:pt>
    <dgm:pt modelId="{8C5BCE9B-493E-4930-A542-A2C7F6672535}" type="pres">
      <dgm:prSet presAssocID="{2748F07C-609E-4B8F-8742-342D6045FAB5}" presName="iconBgRect" presStyleLbl="bgShp" presStyleIdx="0" presStyleCnt="4"/>
      <dgm:spPr/>
    </dgm:pt>
    <dgm:pt modelId="{9EC15753-3F55-4B92-A9F5-0D56564F04B4}" type="pres">
      <dgm:prSet presAssocID="{2748F07C-609E-4B8F-8742-342D6045FAB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pt>
    <dgm:pt modelId="{21A4ED83-FAF6-466F-A583-E38B73918D4F}" type="pres">
      <dgm:prSet presAssocID="{2748F07C-609E-4B8F-8742-342D6045FAB5}" presName="spaceRect" presStyleCnt="0"/>
      <dgm:spPr/>
    </dgm:pt>
    <dgm:pt modelId="{15971D48-27E6-45AD-8351-EDCD66C9ADD1}" type="pres">
      <dgm:prSet presAssocID="{2748F07C-609E-4B8F-8742-342D6045FAB5}" presName="textRect" presStyleLbl="revTx" presStyleIdx="0" presStyleCnt="4">
        <dgm:presLayoutVars>
          <dgm:chMax val="1"/>
          <dgm:chPref val="1"/>
        </dgm:presLayoutVars>
      </dgm:prSet>
      <dgm:spPr/>
    </dgm:pt>
    <dgm:pt modelId="{EC0C0B5B-3FB8-4459-9999-F328D74DA999}" type="pres">
      <dgm:prSet presAssocID="{CFBD7556-3197-4F57-A7F3-9EBAB2743413}" presName="sibTrans" presStyleLbl="sibTrans2D1" presStyleIdx="0" presStyleCnt="0"/>
      <dgm:spPr/>
    </dgm:pt>
    <dgm:pt modelId="{12A77ADD-E87F-4607-9749-E05EEBEC4C3A}" type="pres">
      <dgm:prSet presAssocID="{84663CA3-60E7-417F-919E-3EE7DD2FD021}" presName="compNode" presStyleCnt="0"/>
      <dgm:spPr/>
    </dgm:pt>
    <dgm:pt modelId="{70D8A5BF-D178-474C-ABE0-A7A72D62BA67}" type="pres">
      <dgm:prSet presAssocID="{84663CA3-60E7-417F-919E-3EE7DD2FD021}" presName="iconBgRect" presStyleLbl="bgShp" presStyleIdx="1" presStyleCnt="4"/>
      <dgm:spPr/>
    </dgm:pt>
    <dgm:pt modelId="{23041ED9-A68C-4DF9-A1DA-FF0FAD94AADD}" type="pres">
      <dgm:prSet presAssocID="{84663CA3-60E7-417F-919E-3EE7DD2FD02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pt>
    <dgm:pt modelId="{6EDC63BB-62CB-4665-92E3-EDC97DBE24C1}" type="pres">
      <dgm:prSet presAssocID="{84663CA3-60E7-417F-919E-3EE7DD2FD021}" presName="spaceRect" presStyleCnt="0"/>
      <dgm:spPr/>
    </dgm:pt>
    <dgm:pt modelId="{29937D05-83E5-4D83-93B9-B8D0F9D0DA91}" type="pres">
      <dgm:prSet presAssocID="{84663CA3-60E7-417F-919E-3EE7DD2FD021}" presName="textRect" presStyleLbl="revTx" presStyleIdx="1" presStyleCnt="4">
        <dgm:presLayoutVars>
          <dgm:chMax val="1"/>
          <dgm:chPref val="1"/>
        </dgm:presLayoutVars>
      </dgm:prSet>
      <dgm:spPr/>
    </dgm:pt>
    <dgm:pt modelId="{DCD06627-E011-4343-96AF-2093F123F3E7}" type="pres">
      <dgm:prSet presAssocID="{90A5F794-26FC-44E1-987A-87478E405000}" presName="sibTrans" presStyleLbl="sibTrans2D1" presStyleIdx="0" presStyleCnt="0"/>
      <dgm:spPr/>
    </dgm:pt>
    <dgm:pt modelId="{ACA565A8-D9CB-42B7-BB79-9AEBB8C052A1}" type="pres">
      <dgm:prSet presAssocID="{22B75281-5507-4034-B3D2-24D48FBC92A8}" presName="compNode" presStyleCnt="0"/>
      <dgm:spPr/>
    </dgm:pt>
    <dgm:pt modelId="{BE280A12-6651-46E5-88B0-5EAE0963ABA1}" type="pres">
      <dgm:prSet presAssocID="{22B75281-5507-4034-B3D2-24D48FBC92A8}" presName="iconBgRect" presStyleLbl="bgShp" presStyleIdx="2" presStyleCnt="4"/>
      <dgm:spPr/>
    </dgm:pt>
    <dgm:pt modelId="{5BE6EB7E-0815-45C9-9031-0ACD6B93A05D}" type="pres">
      <dgm:prSet presAssocID="{22B75281-5507-4034-B3D2-24D48FBC92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pt>
    <dgm:pt modelId="{45AF5B66-6819-4633-86CD-24DBEC85BAE1}" type="pres">
      <dgm:prSet presAssocID="{22B75281-5507-4034-B3D2-24D48FBC92A8}" presName="spaceRect" presStyleCnt="0"/>
      <dgm:spPr/>
    </dgm:pt>
    <dgm:pt modelId="{CB73B199-DE05-407B-9F53-1929576D3856}" type="pres">
      <dgm:prSet presAssocID="{22B75281-5507-4034-B3D2-24D48FBC92A8}" presName="textRect" presStyleLbl="revTx" presStyleIdx="2" presStyleCnt="4">
        <dgm:presLayoutVars>
          <dgm:chMax val="1"/>
          <dgm:chPref val="1"/>
        </dgm:presLayoutVars>
      </dgm:prSet>
      <dgm:spPr/>
    </dgm:pt>
    <dgm:pt modelId="{96086794-6F1A-47E7-9C8D-57FAE945B11C}" type="pres">
      <dgm:prSet presAssocID="{3121E1EC-610F-418A-A40E-D1489A1EB2D6}" presName="sibTrans" presStyleLbl="sibTrans2D1" presStyleIdx="0" presStyleCnt="0"/>
      <dgm:spPr/>
    </dgm:pt>
    <dgm:pt modelId="{A3C2039F-AFF6-40AC-B45E-8A2919B97E36}" type="pres">
      <dgm:prSet presAssocID="{4FDFA40B-96C9-4DC3-A9CB-4B0BADFB9A40}" presName="compNode" presStyleCnt="0"/>
      <dgm:spPr/>
    </dgm:pt>
    <dgm:pt modelId="{914D7BC7-ADE8-4480-82F5-EB160AB1E4FA}" type="pres">
      <dgm:prSet presAssocID="{4FDFA40B-96C9-4DC3-A9CB-4B0BADFB9A40}" presName="iconBgRect" presStyleLbl="bgShp" presStyleIdx="3" presStyleCnt="4"/>
      <dgm:spPr/>
    </dgm:pt>
    <dgm:pt modelId="{A9F65ABD-C51F-45E5-A024-F1AF4B5E221C}" type="pres">
      <dgm:prSet presAssocID="{4FDFA40B-96C9-4DC3-A9CB-4B0BADFB9A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pt>
    <dgm:pt modelId="{E4A8DF84-FCF4-4C51-90E9-D84D432C7F88}" type="pres">
      <dgm:prSet presAssocID="{4FDFA40B-96C9-4DC3-A9CB-4B0BADFB9A40}" presName="spaceRect" presStyleCnt="0"/>
      <dgm:spPr/>
    </dgm:pt>
    <dgm:pt modelId="{34795734-BE95-49B9-BAE3-CB0DF4542483}" type="pres">
      <dgm:prSet presAssocID="{4FDFA40B-96C9-4DC3-A9CB-4B0BADFB9A40}" presName="textRect" presStyleLbl="revTx" presStyleIdx="3" presStyleCnt="4">
        <dgm:presLayoutVars>
          <dgm:chMax val="1"/>
          <dgm:chPref val="1"/>
        </dgm:presLayoutVars>
      </dgm:prSet>
      <dgm:spPr/>
    </dgm:pt>
  </dgm:ptLst>
  <dgm:cxnLst>
    <dgm:cxn modelId="{1DB6DE03-A28B-4DC5-8D69-89BAF41F3957}" type="presOf" srcId="{4FDFA40B-96C9-4DC3-A9CB-4B0BADFB9A40}" destId="{34795734-BE95-49B9-BAE3-CB0DF4542483}" srcOrd="0" destOrd="0" presId="urn:microsoft.com/office/officeart/2018/2/layout/IconCircleList#1"/>
    <dgm:cxn modelId="{4A8F6909-7A20-4147-B824-C6C7D1791214}" type="presOf" srcId="{3121E1EC-610F-418A-A40E-D1489A1EB2D6}" destId="{96086794-6F1A-47E7-9C8D-57FAE945B11C}" srcOrd="0" destOrd="0" presId="urn:microsoft.com/office/officeart/2018/2/layout/IconCircleList#1"/>
    <dgm:cxn modelId="{0160830B-FC3E-4B5F-95FC-8FDD505F7698}" type="presOf" srcId="{90A5F794-26FC-44E1-987A-87478E405000}" destId="{DCD06627-E011-4343-96AF-2093F123F3E7}" srcOrd="0" destOrd="0" presId="urn:microsoft.com/office/officeart/2018/2/layout/IconCircleList#1"/>
    <dgm:cxn modelId="{487EE014-0576-4774-AFCA-48DF74E2F1F0}" type="presOf" srcId="{2748F07C-609E-4B8F-8742-342D6045FAB5}" destId="{15971D48-27E6-45AD-8351-EDCD66C9ADD1}" srcOrd="0" destOrd="0" presId="urn:microsoft.com/office/officeart/2018/2/layout/IconCircleList#1"/>
    <dgm:cxn modelId="{DCBF8B22-A9F7-418E-A0D6-25AD42B8650E}" srcId="{E0098C41-FA5F-431F-9AA7-049FD2872623}" destId="{4FDFA40B-96C9-4DC3-A9CB-4B0BADFB9A40}" srcOrd="3" destOrd="0" parTransId="{A4850FD2-ABFD-4ACA-974F-0372B0855F95}" sibTransId="{EB1B3A32-6F65-453B-89F2-5BDEE6C0C692}"/>
    <dgm:cxn modelId="{7D7AF327-D5CD-4385-87F0-064F57325F16}" type="presOf" srcId="{84663CA3-60E7-417F-919E-3EE7DD2FD021}" destId="{29937D05-83E5-4D83-93B9-B8D0F9D0DA91}" srcOrd="0" destOrd="0" presId="urn:microsoft.com/office/officeart/2018/2/layout/IconCircleList#1"/>
    <dgm:cxn modelId="{D3F39C55-C330-4945-B6FE-6FAD9F9CA01F}" srcId="{E0098C41-FA5F-431F-9AA7-049FD2872623}" destId="{2748F07C-609E-4B8F-8742-342D6045FAB5}" srcOrd="0" destOrd="0" parTransId="{4D2B1E79-C44D-4763-901F-7789B2E7F2CF}" sibTransId="{CFBD7556-3197-4F57-A7F3-9EBAB2743413}"/>
    <dgm:cxn modelId="{81310157-6D65-4816-8AE0-304C205E562C}" srcId="{E0098C41-FA5F-431F-9AA7-049FD2872623}" destId="{84663CA3-60E7-417F-919E-3EE7DD2FD021}" srcOrd="1" destOrd="0" parTransId="{033134C7-444D-49B9-B9D6-3A6B3B97CD0E}" sibTransId="{90A5F794-26FC-44E1-987A-87478E405000}"/>
    <dgm:cxn modelId="{89B35A57-9C91-4EB1-8DA7-218E06488A9A}" type="presOf" srcId="{22B75281-5507-4034-B3D2-24D48FBC92A8}" destId="{CB73B199-DE05-407B-9F53-1929576D3856}" srcOrd="0" destOrd="0" presId="urn:microsoft.com/office/officeart/2018/2/layout/IconCircleList#1"/>
    <dgm:cxn modelId="{0779DF9B-2D5B-46DE-9245-087B56217791}" srcId="{E0098C41-FA5F-431F-9AA7-049FD2872623}" destId="{22B75281-5507-4034-B3D2-24D48FBC92A8}" srcOrd="2" destOrd="0" parTransId="{C1114701-C40B-4C4C-81B6-F9C9CECB548C}" sibTransId="{3121E1EC-610F-418A-A40E-D1489A1EB2D6}"/>
    <dgm:cxn modelId="{86798ED1-95DC-4B6E-8781-FFA9CEE2244D}" type="presOf" srcId="{CFBD7556-3197-4F57-A7F3-9EBAB2743413}" destId="{EC0C0B5B-3FB8-4459-9999-F328D74DA999}" srcOrd="0" destOrd="0" presId="urn:microsoft.com/office/officeart/2018/2/layout/IconCircleList#1"/>
    <dgm:cxn modelId="{8D61DDDE-E5E8-49FC-A236-7585BF3968C6}" type="presOf" srcId="{E0098C41-FA5F-431F-9AA7-049FD2872623}" destId="{030886D6-DEF1-49A8-B2F1-B297E4CD890B}" srcOrd="0" destOrd="0" presId="urn:microsoft.com/office/officeart/2018/2/layout/IconCircleList#1"/>
    <dgm:cxn modelId="{87127616-19F2-4D06-BE64-EC09C550D279}" type="presParOf" srcId="{030886D6-DEF1-49A8-B2F1-B297E4CD890B}" destId="{80B123B8-8845-42AE-B7F1-669F79F583C3}" srcOrd="0" destOrd="0" presId="urn:microsoft.com/office/officeart/2018/2/layout/IconCircleList#1"/>
    <dgm:cxn modelId="{56E47D45-1FC3-4B8D-A7D4-A5BA6F75AA11}" type="presParOf" srcId="{80B123B8-8845-42AE-B7F1-669F79F583C3}" destId="{5BE8E954-520B-49D0-8AD4-461AF2337ECC}" srcOrd="0" destOrd="0" presId="urn:microsoft.com/office/officeart/2018/2/layout/IconCircleList#1"/>
    <dgm:cxn modelId="{A8105BBE-DE99-4862-886B-821343780A6E}" type="presParOf" srcId="{5BE8E954-520B-49D0-8AD4-461AF2337ECC}" destId="{8C5BCE9B-493E-4930-A542-A2C7F6672535}" srcOrd="0" destOrd="0" presId="urn:microsoft.com/office/officeart/2018/2/layout/IconCircleList#1"/>
    <dgm:cxn modelId="{353A6194-DF25-4364-B3BE-9DB2FC643E3D}" type="presParOf" srcId="{5BE8E954-520B-49D0-8AD4-461AF2337ECC}" destId="{9EC15753-3F55-4B92-A9F5-0D56564F04B4}" srcOrd="1" destOrd="0" presId="urn:microsoft.com/office/officeart/2018/2/layout/IconCircleList#1"/>
    <dgm:cxn modelId="{39A72D7E-7575-42D1-BEC5-680C5A264224}" type="presParOf" srcId="{5BE8E954-520B-49D0-8AD4-461AF2337ECC}" destId="{21A4ED83-FAF6-466F-A583-E38B73918D4F}" srcOrd="2" destOrd="0" presId="urn:microsoft.com/office/officeart/2018/2/layout/IconCircleList#1"/>
    <dgm:cxn modelId="{8D0A9E1E-56D1-4DCD-BC05-9BB2B4C78667}" type="presParOf" srcId="{5BE8E954-520B-49D0-8AD4-461AF2337ECC}" destId="{15971D48-27E6-45AD-8351-EDCD66C9ADD1}" srcOrd="3" destOrd="0" presId="urn:microsoft.com/office/officeart/2018/2/layout/IconCircleList#1"/>
    <dgm:cxn modelId="{58529CC0-5E2A-45F9-94EA-48208F615EE8}" type="presParOf" srcId="{80B123B8-8845-42AE-B7F1-669F79F583C3}" destId="{EC0C0B5B-3FB8-4459-9999-F328D74DA999}" srcOrd="1" destOrd="0" presId="urn:microsoft.com/office/officeart/2018/2/layout/IconCircleList#1"/>
    <dgm:cxn modelId="{0ABAE792-438F-4378-8147-F713C6130004}" type="presParOf" srcId="{80B123B8-8845-42AE-B7F1-669F79F583C3}" destId="{12A77ADD-E87F-4607-9749-E05EEBEC4C3A}" srcOrd="2" destOrd="0" presId="urn:microsoft.com/office/officeart/2018/2/layout/IconCircleList#1"/>
    <dgm:cxn modelId="{633D282B-045F-4716-B0B0-574359246598}" type="presParOf" srcId="{12A77ADD-E87F-4607-9749-E05EEBEC4C3A}" destId="{70D8A5BF-D178-474C-ABE0-A7A72D62BA67}" srcOrd="0" destOrd="0" presId="urn:microsoft.com/office/officeart/2018/2/layout/IconCircleList#1"/>
    <dgm:cxn modelId="{D627E6CF-10CE-4B32-8BC2-8C6BF6AD52E3}" type="presParOf" srcId="{12A77ADD-E87F-4607-9749-E05EEBEC4C3A}" destId="{23041ED9-A68C-4DF9-A1DA-FF0FAD94AADD}" srcOrd="1" destOrd="0" presId="urn:microsoft.com/office/officeart/2018/2/layout/IconCircleList#1"/>
    <dgm:cxn modelId="{EC81D67F-A5CC-467F-A731-D1C88B0C5341}" type="presParOf" srcId="{12A77ADD-E87F-4607-9749-E05EEBEC4C3A}" destId="{6EDC63BB-62CB-4665-92E3-EDC97DBE24C1}" srcOrd="2" destOrd="0" presId="urn:microsoft.com/office/officeart/2018/2/layout/IconCircleList#1"/>
    <dgm:cxn modelId="{5224DFD7-F64F-49F5-9411-5F937129FD5E}" type="presParOf" srcId="{12A77ADD-E87F-4607-9749-E05EEBEC4C3A}" destId="{29937D05-83E5-4D83-93B9-B8D0F9D0DA91}" srcOrd="3" destOrd="0" presId="urn:microsoft.com/office/officeart/2018/2/layout/IconCircleList#1"/>
    <dgm:cxn modelId="{EEF9741F-0EB9-47D2-B7A5-E7BAA7B1FBB5}" type="presParOf" srcId="{80B123B8-8845-42AE-B7F1-669F79F583C3}" destId="{DCD06627-E011-4343-96AF-2093F123F3E7}" srcOrd="3" destOrd="0" presId="urn:microsoft.com/office/officeart/2018/2/layout/IconCircleList#1"/>
    <dgm:cxn modelId="{B9B60BF4-8BB9-435E-A67E-D591A01BF353}" type="presParOf" srcId="{80B123B8-8845-42AE-B7F1-669F79F583C3}" destId="{ACA565A8-D9CB-42B7-BB79-9AEBB8C052A1}" srcOrd="4" destOrd="0" presId="urn:microsoft.com/office/officeart/2018/2/layout/IconCircleList#1"/>
    <dgm:cxn modelId="{1B698480-1BAC-44C9-887A-8B46F04A836F}" type="presParOf" srcId="{ACA565A8-D9CB-42B7-BB79-9AEBB8C052A1}" destId="{BE280A12-6651-46E5-88B0-5EAE0963ABA1}" srcOrd="0" destOrd="0" presId="urn:microsoft.com/office/officeart/2018/2/layout/IconCircleList#1"/>
    <dgm:cxn modelId="{883CED32-238D-4C78-BB79-926E3465DEAB}" type="presParOf" srcId="{ACA565A8-D9CB-42B7-BB79-9AEBB8C052A1}" destId="{5BE6EB7E-0815-45C9-9031-0ACD6B93A05D}" srcOrd="1" destOrd="0" presId="urn:microsoft.com/office/officeart/2018/2/layout/IconCircleList#1"/>
    <dgm:cxn modelId="{0ADC2CB2-5EC1-4586-A938-68B6CB164DFD}" type="presParOf" srcId="{ACA565A8-D9CB-42B7-BB79-9AEBB8C052A1}" destId="{45AF5B66-6819-4633-86CD-24DBEC85BAE1}" srcOrd="2" destOrd="0" presId="urn:microsoft.com/office/officeart/2018/2/layout/IconCircleList#1"/>
    <dgm:cxn modelId="{23A620DD-502C-4F0F-B35B-D80AD4B44447}" type="presParOf" srcId="{ACA565A8-D9CB-42B7-BB79-9AEBB8C052A1}" destId="{CB73B199-DE05-407B-9F53-1929576D3856}" srcOrd="3" destOrd="0" presId="urn:microsoft.com/office/officeart/2018/2/layout/IconCircleList#1"/>
    <dgm:cxn modelId="{BA4BC83B-AFA3-416C-A01F-294FC9470B6E}" type="presParOf" srcId="{80B123B8-8845-42AE-B7F1-669F79F583C3}" destId="{96086794-6F1A-47E7-9C8D-57FAE945B11C}" srcOrd="5" destOrd="0" presId="urn:microsoft.com/office/officeart/2018/2/layout/IconCircleList#1"/>
    <dgm:cxn modelId="{55129C27-20A7-4FA5-9994-0840543A5518}" type="presParOf" srcId="{80B123B8-8845-42AE-B7F1-669F79F583C3}" destId="{A3C2039F-AFF6-40AC-B45E-8A2919B97E36}" srcOrd="6" destOrd="0" presId="urn:microsoft.com/office/officeart/2018/2/layout/IconCircleList#1"/>
    <dgm:cxn modelId="{2392A057-AD9E-4619-B34A-11E69CA9F4B8}" type="presParOf" srcId="{A3C2039F-AFF6-40AC-B45E-8A2919B97E36}" destId="{914D7BC7-ADE8-4480-82F5-EB160AB1E4FA}" srcOrd="0" destOrd="0" presId="urn:microsoft.com/office/officeart/2018/2/layout/IconCircleList#1"/>
    <dgm:cxn modelId="{3A75B787-6B97-4EBE-B2D9-AF0FC31DC7D7}" type="presParOf" srcId="{A3C2039F-AFF6-40AC-B45E-8A2919B97E36}" destId="{A9F65ABD-C51F-45E5-A024-F1AF4B5E221C}" srcOrd="1" destOrd="0" presId="urn:microsoft.com/office/officeart/2018/2/layout/IconCircleList#1"/>
    <dgm:cxn modelId="{A6C91ED7-C18A-4717-AE83-4B90FE4DF4DC}" type="presParOf" srcId="{A3C2039F-AFF6-40AC-B45E-8A2919B97E36}" destId="{E4A8DF84-FCF4-4C51-90E9-D84D432C7F88}" srcOrd="2" destOrd="0" presId="urn:microsoft.com/office/officeart/2018/2/layout/IconCircleList#1"/>
    <dgm:cxn modelId="{59FE2594-CA28-4362-8425-9D4A4E448AC2}" type="presParOf" srcId="{A3C2039F-AFF6-40AC-B45E-8A2919B97E36}" destId="{34795734-BE95-49B9-BAE3-CB0DF4542483}" srcOrd="3" destOrd="0" presId="urn:microsoft.com/office/officeart/2018/2/layout/IconCircle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55996-AEBF-4EE7-A781-70F4FE38EC55}" type="doc">
      <dgm:prSet loTypeId="urn:microsoft.com/office/officeart/2005/8/layout/list1#3" loCatId="list" qsTypeId="urn:microsoft.com/office/officeart/2005/8/quickstyle/simple4#3" qsCatId="simple" csTypeId="urn:microsoft.com/office/officeart/2005/8/colors/colorful2#3" csCatId="colorful"/>
      <dgm:spPr/>
      <dgm:t>
        <a:bodyPr/>
        <a:lstStyle/>
        <a:p>
          <a:endParaRPr lang="en-US"/>
        </a:p>
      </dgm:t>
    </dgm:pt>
    <dgm:pt modelId="{25A352DE-1AF2-425F-A37F-AADF162844D8}">
      <dgm:prSet/>
      <dgm:spPr/>
      <dgm:t>
        <a:bodyPr/>
        <a:lstStyle/>
        <a:p>
          <a:r>
            <a:rPr lang="zh-CN" b="0"/>
            <a:t>（一）明确党组织在国企治理中的作用</a:t>
          </a:r>
          <a:endParaRPr lang="en-US"/>
        </a:p>
      </dgm:t>
    </dgm:pt>
    <dgm:pt modelId="{0488859A-94A2-47A1-BF01-27AA0894FB9C}" type="parTrans" cxnId="{9C375A1D-3FB0-4CEF-A50B-1F5783D95EA6}">
      <dgm:prSet/>
      <dgm:spPr/>
      <dgm:t>
        <a:bodyPr/>
        <a:lstStyle/>
        <a:p>
          <a:endParaRPr lang="en-US"/>
        </a:p>
      </dgm:t>
    </dgm:pt>
    <dgm:pt modelId="{9B826C81-5B63-42BC-9DE0-0FBE685123B9}" type="sibTrans" cxnId="{9C375A1D-3FB0-4CEF-A50B-1F5783D95EA6}">
      <dgm:prSet/>
      <dgm:spPr/>
      <dgm:t>
        <a:bodyPr/>
        <a:lstStyle/>
        <a:p>
          <a:endParaRPr lang="en-US"/>
        </a:p>
      </dgm:t>
    </dgm:pt>
    <dgm:pt modelId="{3CD2AE69-58CB-4D75-A080-6BDF9156C507}">
      <dgm:prSet/>
      <dgm:spPr/>
      <dgm:t>
        <a:bodyPr/>
        <a:lstStyle/>
        <a:p>
          <a:r>
            <a:rPr lang="zh-CN" b="0"/>
            <a:t>（二）强调董事会的治理核心功能</a:t>
          </a:r>
          <a:endParaRPr lang="en-US"/>
        </a:p>
      </dgm:t>
    </dgm:pt>
    <dgm:pt modelId="{A2D6DF61-C364-432F-8266-D0DC07DB571C}" type="parTrans" cxnId="{F2BAD0F9-9FB7-43B0-959F-6174EAF579F7}">
      <dgm:prSet/>
      <dgm:spPr/>
      <dgm:t>
        <a:bodyPr/>
        <a:lstStyle/>
        <a:p>
          <a:endParaRPr lang="en-US"/>
        </a:p>
      </dgm:t>
    </dgm:pt>
    <dgm:pt modelId="{A9D9F8DD-DD9C-4431-825F-6B1A5EFE8F9E}" type="sibTrans" cxnId="{F2BAD0F9-9FB7-43B0-959F-6174EAF579F7}">
      <dgm:prSet/>
      <dgm:spPr/>
      <dgm:t>
        <a:bodyPr/>
        <a:lstStyle/>
        <a:p>
          <a:endParaRPr lang="en-US"/>
        </a:p>
      </dgm:t>
    </dgm:pt>
    <dgm:pt modelId="{FEECA55D-9CBB-488A-A513-6E4C200DD1B5}">
      <dgm:prSet/>
      <dgm:spPr/>
      <dgm:t>
        <a:bodyPr/>
        <a:lstStyle/>
        <a:p>
          <a:r>
            <a:rPr lang="zh-CN" b="0"/>
            <a:t>（三）公司内部监管机制的优化</a:t>
          </a:r>
          <a:endParaRPr lang="en-US"/>
        </a:p>
      </dgm:t>
    </dgm:pt>
    <dgm:pt modelId="{C1AA2F97-32A3-4DAD-8633-FF3FFF29D188}" type="parTrans" cxnId="{C18E4E5F-F1B3-4F54-8A2E-DF4FA5DF28EE}">
      <dgm:prSet/>
      <dgm:spPr/>
      <dgm:t>
        <a:bodyPr/>
        <a:lstStyle/>
        <a:p>
          <a:endParaRPr lang="en-US"/>
        </a:p>
      </dgm:t>
    </dgm:pt>
    <dgm:pt modelId="{C67E8F35-2F88-47EA-B5A0-1F17BC405B0B}" type="sibTrans" cxnId="{C18E4E5F-F1B3-4F54-8A2E-DF4FA5DF28EE}">
      <dgm:prSet/>
      <dgm:spPr/>
      <dgm:t>
        <a:bodyPr/>
        <a:lstStyle/>
        <a:p>
          <a:endParaRPr lang="en-US"/>
        </a:p>
      </dgm:t>
    </dgm:pt>
    <dgm:pt modelId="{C21EAC0A-615A-45E7-9DCA-BFCE8F7551C1}">
      <dgm:prSet/>
      <dgm:spPr/>
      <dgm:t>
        <a:bodyPr/>
        <a:lstStyle/>
        <a:p>
          <a:r>
            <a:rPr lang="zh-CN" b="0"/>
            <a:t>（四）增强董事高管的义务与责任</a:t>
          </a:r>
          <a:endParaRPr lang="en-US"/>
        </a:p>
      </dgm:t>
    </dgm:pt>
    <dgm:pt modelId="{3FFE142C-9CE3-4AC7-A5AC-81AB89516074}" type="parTrans" cxnId="{FA5598EF-67F5-4C1B-809A-574F818BD697}">
      <dgm:prSet/>
      <dgm:spPr/>
      <dgm:t>
        <a:bodyPr/>
        <a:lstStyle/>
        <a:p>
          <a:endParaRPr lang="en-US"/>
        </a:p>
      </dgm:t>
    </dgm:pt>
    <dgm:pt modelId="{B7761E4C-CE11-4F0C-9C8C-05A3195569F8}" type="sibTrans" cxnId="{FA5598EF-67F5-4C1B-809A-574F818BD697}">
      <dgm:prSet/>
      <dgm:spPr/>
      <dgm:t>
        <a:bodyPr/>
        <a:lstStyle/>
        <a:p>
          <a:endParaRPr lang="en-US"/>
        </a:p>
      </dgm:t>
    </dgm:pt>
    <dgm:pt modelId="{DD63253A-D3A3-4BD8-9B97-01133040E3C7}">
      <dgm:prSet/>
      <dgm:spPr/>
      <dgm:t>
        <a:bodyPr/>
        <a:lstStyle/>
        <a:p>
          <a:r>
            <a:rPr lang="zh-CN" b="0"/>
            <a:t>（五）强化国企经营中的合规管理</a:t>
          </a:r>
          <a:endParaRPr lang="en-US"/>
        </a:p>
      </dgm:t>
    </dgm:pt>
    <dgm:pt modelId="{22980BAE-4EFB-414C-B24C-6E56F632A9E7}" type="parTrans" cxnId="{6009DC6F-F59A-4259-B6B9-90EFA598228B}">
      <dgm:prSet/>
      <dgm:spPr/>
      <dgm:t>
        <a:bodyPr/>
        <a:lstStyle/>
        <a:p>
          <a:endParaRPr lang="en-US"/>
        </a:p>
      </dgm:t>
    </dgm:pt>
    <dgm:pt modelId="{5D05153D-C36C-47CA-965F-4750E2419AB7}" type="sibTrans" cxnId="{6009DC6F-F59A-4259-B6B9-90EFA598228B}">
      <dgm:prSet/>
      <dgm:spPr/>
      <dgm:t>
        <a:bodyPr/>
        <a:lstStyle/>
        <a:p>
          <a:endParaRPr lang="en-US"/>
        </a:p>
      </dgm:t>
    </dgm:pt>
    <dgm:pt modelId="{4F0B4471-4E4F-7B41-B60A-3E3A4931F047}" type="pres">
      <dgm:prSet presAssocID="{13655996-AEBF-4EE7-A781-70F4FE38EC55}" presName="linear" presStyleCnt="0">
        <dgm:presLayoutVars>
          <dgm:dir/>
          <dgm:animLvl val="lvl"/>
          <dgm:resizeHandles val="exact"/>
        </dgm:presLayoutVars>
      </dgm:prSet>
      <dgm:spPr/>
    </dgm:pt>
    <dgm:pt modelId="{12629786-6A4F-BA49-821F-84A032893B43}" type="pres">
      <dgm:prSet presAssocID="{25A352DE-1AF2-425F-A37F-AADF162844D8}" presName="parentLin" presStyleCnt="0"/>
      <dgm:spPr/>
    </dgm:pt>
    <dgm:pt modelId="{A652721C-4877-7D41-8081-869B1F1121E1}" type="pres">
      <dgm:prSet presAssocID="{25A352DE-1AF2-425F-A37F-AADF162844D8}" presName="parentLeftMargin" presStyleLbl="node1" presStyleIdx="0" presStyleCnt="5"/>
      <dgm:spPr/>
    </dgm:pt>
    <dgm:pt modelId="{9D7220BA-808B-6B41-8524-156A0DE8DAD3}" type="pres">
      <dgm:prSet presAssocID="{25A352DE-1AF2-425F-A37F-AADF162844D8}" presName="parentText" presStyleLbl="node1" presStyleIdx="0" presStyleCnt="5">
        <dgm:presLayoutVars>
          <dgm:chMax val="0"/>
          <dgm:bulletEnabled val="1"/>
        </dgm:presLayoutVars>
      </dgm:prSet>
      <dgm:spPr/>
    </dgm:pt>
    <dgm:pt modelId="{3EC147A1-6733-834D-9955-CEC262669186}" type="pres">
      <dgm:prSet presAssocID="{25A352DE-1AF2-425F-A37F-AADF162844D8}" presName="negativeSpace" presStyleCnt="0"/>
      <dgm:spPr/>
    </dgm:pt>
    <dgm:pt modelId="{40633FE1-86ED-B94C-83BA-A84894F0DF43}" type="pres">
      <dgm:prSet presAssocID="{25A352DE-1AF2-425F-A37F-AADF162844D8}" presName="childText" presStyleLbl="conFgAcc1" presStyleIdx="0" presStyleCnt="5">
        <dgm:presLayoutVars>
          <dgm:bulletEnabled val="1"/>
        </dgm:presLayoutVars>
      </dgm:prSet>
      <dgm:spPr/>
    </dgm:pt>
    <dgm:pt modelId="{B661DF24-9C33-014F-B55D-289573876F76}" type="pres">
      <dgm:prSet presAssocID="{9B826C81-5B63-42BC-9DE0-0FBE685123B9}" presName="spaceBetweenRectangles" presStyleCnt="0"/>
      <dgm:spPr/>
    </dgm:pt>
    <dgm:pt modelId="{FD8E9F7F-A91B-D143-92B7-BD5433CCA399}" type="pres">
      <dgm:prSet presAssocID="{3CD2AE69-58CB-4D75-A080-6BDF9156C507}" presName="parentLin" presStyleCnt="0"/>
      <dgm:spPr/>
    </dgm:pt>
    <dgm:pt modelId="{CB05CEFD-11AA-F54D-8A99-C8F7012B526F}" type="pres">
      <dgm:prSet presAssocID="{3CD2AE69-58CB-4D75-A080-6BDF9156C507}" presName="parentLeftMargin" presStyleLbl="node1" presStyleIdx="0" presStyleCnt="5"/>
      <dgm:spPr/>
    </dgm:pt>
    <dgm:pt modelId="{8278BC4A-3340-784C-8C20-6209FE7E222A}" type="pres">
      <dgm:prSet presAssocID="{3CD2AE69-58CB-4D75-A080-6BDF9156C507}" presName="parentText" presStyleLbl="node1" presStyleIdx="1" presStyleCnt="5">
        <dgm:presLayoutVars>
          <dgm:chMax val="0"/>
          <dgm:bulletEnabled val="1"/>
        </dgm:presLayoutVars>
      </dgm:prSet>
      <dgm:spPr/>
    </dgm:pt>
    <dgm:pt modelId="{711B4441-541F-A045-AE6E-E1D569B58A1A}" type="pres">
      <dgm:prSet presAssocID="{3CD2AE69-58CB-4D75-A080-6BDF9156C507}" presName="negativeSpace" presStyleCnt="0"/>
      <dgm:spPr/>
    </dgm:pt>
    <dgm:pt modelId="{1C3109E1-F01C-664D-AFF9-D3B29A99D682}" type="pres">
      <dgm:prSet presAssocID="{3CD2AE69-58CB-4D75-A080-6BDF9156C507}" presName="childText" presStyleLbl="conFgAcc1" presStyleIdx="1" presStyleCnt="5">
        <dgm:presLayoutVars>
          <dgm:bulletEnabled val="1"/>
        </dgm:presLayoutVars>
      </dgm:prSet>
      <dgm:spPr/>
    </dgm:pt>
    <dgm:pt modelId="{F6E84B27-9B5A-0544-A839-B513DD60E987}" type="pres">
      <dgm:prSet presAssocID="{A9D9F8DD-DD9C-4431-825F-6B1A5EFE8F9E}" presName="spaceBetweenRectangles" presStyleCnt="0"/>
      <dgm:spPr/>
    </dgm:pt>
    <dgm:pt modelId="{987A9041-A6D0-DB4F-8FB5-8FDF84201CC9}" type="pres">
      <dgm:prSet presAssocID="{FEECA55D-9CBB-488A-A513-6E4C200DD1B5}" presName="parentLin" presStyleCnt="0"/>
      <dgm:spPr/>
    </dgm:pt>
    <dgm:pt modelId="{F0FA36CD-A64E-7B45-AE46-CA0256BCB38A}" type="pres">
      <dgm:prSet presAssocID="{FEECA55D-9CBB-488A-A513-6E4C200DD1B5}" presName="parentLeftMargin" presStyleLbl="node1" presStyleIdx="1" presStyleCnt="5"/>
      <dgm:spPr/>
    </dgm:pt>
    <dgm:pt modelId="{9002FB59-07E4-4F40-B9C0-7A9D117D48FD}" type="pres">
      <dgm:prSet presAssocID="{FEECA55D-9CBB-488A-A513-6E4C200DD1B5}" presName="parentText" presStyleLbl="node1" presStyleIdx="2" presStyleCnt="5">
        <dgm:presLayoutVars>
          <dgm:chMax val="0"/>
          <dgm:bulletEnabled val="1"/>
        </dgm:presLayoutVars>
      </dgm:prSet>
      <dgm:spPr/>
    </dgm:pt>
    <dgm:pt modelId="{E1548D6B-C714-024F-8E05-A904C6A31281}" type="pres">
      <dgm:prSet presAssocID="{FEECA55D-9CBB-488A-A513-6E4C200DD1B5}" presName="negativeSpace" presStyleCnt="0"/>
      <dgm:spPr/>
    </dgm:pt>
    <dgm:pt modelId="{618AA80F-73B4-4343-8025-00FE8A6477DC}" type="pres">
      <dgm:prSet presAssocID="{FEECA55D-9CBB-488A-A513-6E4C200DD1B5}" presName="childText" presStyleLbl="conFgAcc1" presStyleIdx="2" presStyleCnt="5">
        <dgm:presLayoutVars>
          <dgm:bulletEnabled val="1"/>
        </dgm:presLayoutVars>
      </dgm:prSet>
      <dgm:spPr/>
    </dgm:pt>
    <dgm:pt modelId="{1AE8565D-F96E-1B40-926B-089C91BEFAC8}" type="pres">
      <dgm:prSet presAssocID="{C67E8F35-2F88-47EA-B5A0-1F17BC405B0B}" presName="spaceBetweenRectangles" presStyleCnt="0"/>
      <dgm:spPr/>
    </dgm:pt>
    <dgm:pt modelId="{D73A874E-ADF6-0D41-B07B-B83D1AB1F7AD}" type="pres">
      <dgm:prSet presAssocID="{C21EAC0A-615A-45E7-9DCA-BFCE8F7551C1}" presName="parentLin" presStyleCnt="0"/>
      <dgm:spPr/>
    </dgm:pt>
    <dgm:pt modelId="{CF54DDA5-A951-AF4D-B8D3-F8CFCF15131E}" type="pres">
      <dgm:prSet presAssocID="{C21EAC0A-615A-45E7-9DCA-BFCE8F7551C1}" presName="parentLeftMargin" presStyleLbl="node1" presStyleIdx="2" presStyleCnt="5"/>
      <dgm:spPr/>
    </dgm:pt>
    <dgm:pt modelId="{F730451E-2410-454B-879B-6200ABB39DC9}" type="pres">
      <dgm:prSet presAssocID="{C21EAC0A-615A-45E7-9DCA-BFCE8F7551C1}" presName="parentText" presStyleLbl="node1" presStyleIdx="3" presStyleCnt="5">
        <dgm:presLayoutVars>
          <dgm:chMax val="0"/>
          <dgm:bulletEnabled val="1"/>
        </dgm:presLayoutVars>
      </dgm:prSet>
      <dgm:spPr/>
    </dgm:pt>
    <dgm:pt modelId="{7960EB90-E2AD-1B4B-8D81-BDC61564CA49}" type="pres">
      <dgm:prSet presAssocID="{C21EAC0A-615A-45E7-9DCA-BFCE8F7551C1}" presName="negativeSpace" presStyleCnt="0"/>
      <dgm:spPr/>
    </dgm:pt>
    <dgm:pt modelId="{550B9D74-F551-5A46-8A1B-E01B5894D1C3}" type="pres">
      <dgm:prSet presAssocID="{C21EAC0A-615A-45E7-9DCA-BFCE8F7551C1}" presName="childText" presStyleLbl="conFgAcc1" presStyleIdx="3" presStyleCnt="5">
        <dgm:presLayoutVars>
          <dgm:bulletEnabled val="1"/>
        </dgm:presLayoutVars>
      </dgm:prSet>
      <dgm:spPr/>
    </dgm:pt>
    <dgm:pt modelId="{5FD2FAF2-6E3C-984F-A287-60CEC400FCA8}" type="pres">
      <dgm:prSet presAssocID="{B7761E4C-CE11-4F0C-9C8C-05A3195569F8}" presName="spaceBetweenRectangles" presStyleCnt="0"/>
      <dgm:spPr/>
    </dgm:pt>
    <dgm:pt modelId="{C0ADECE6-3BCE-EC44-915B-72D2906251D8}" type="pres">
      <dgm:prSet presAssocID="{DD63253A-D3A3-4BD8-9B97-01133040E3C7}" presName="parentLin" presStyleCnt="0"/>
      <dgm:spPr/>
    </dgm:pt>
    <dgm:pt modelId="{7B0D4CFA-6D48-684F-9AEC-9889DE8E6DA4}" type="pres">
      <dgm:prSet presAssocID="{DD63253A-D3A3-4BD8-9B97-01133040E3C7}" presName="parentLeftMargin" presStyleLbl="node1" presStyleIdx="3" presStyleCnt="5"/>
      <dgm:spPr/>
    </dgm:pt>
    <dgm:pt modelId="{14699BFE-DB28-BF4E-85DC-10C375E7AD2F}" type="pres">
      <dgm:prSet presAssocID="{DD63253A-D3A3-4BD8-9B97-01133040E3C7}" presName="parentText" presStyleLbl="node1" presStyleIdx="4" presStyleCnt="5">
        <dgm:presLayoutVars>
          <dgm:chMax val="0"/>
          <dgm:bulletEnabled val="1"/>
        </dgm:presLayoutVars>
      </dgm:prSet>
      <dgm:spPr/>
    </dgm:pt>
    <dgm:pt modelId="{11A90598-2530-D44A-A30C-AF650E35A820}" type="pres">
      <dgm:prSet presAssocID="{DD63253A-D3A3-4BD8-9B97-01133040E3C7}" presName="negativeSpace" presStyleCnt="0"/>
      <dgm:spPr/>
    </dgm:pt>
    <dgm:pt modelId="{67498C8B-0298-FB42-9E1F-58AF06A5CF3B}" type="pres">
      <dgm:prSet presAssocID="{DD63253A-D3A3-4BD8-9B97-01133040E3C7}" presName="childText" presStyleLbl="conFgAcc1" presStyleIdx="4" presStyleCnt="5">
        <dgm:presLayoutVars>
          <dgm:bulletEnabled val="1"/>
        </dgm:presLayoutVars>
      </dgm:prSet>
      <dgm:spPr/>
    </dgm:pt>
  </dgm:ptLst>
  <dgm:cxnLst>
    <dgm:cxn modelId="{4EA7B109-CDFE-2C44-A600-27B5048F1F18}" type="presOf" srcId="{DD63253A-D3A3-4BD8-9B97-01133040E3C7}" destId="{7B0D4CFA-6D48-684F-9AEC-9889DE8E6DA4}" srcOrd="0" destOrd="0" presId="urn:microsoft.com/office/officeart/2005/8/layout/list1#3"/>
    <dgm:cxn modelId="{82BA080C-275A-174D-832E-82ACC7A516DD}" type="presOf" srcId="{FEECA55D-9CBB-488A-A513-6E4C200DD1B5}" destId="{9002FB59-07E4-4F40-B9C0-7A9D117D48FD}" srcOrd="1" destOrd="0" presId="urn:microsoft.com/office/officeart/2005/8/layout/list1#3"/>
    <dgm:cxn modelId="{9C375A1D-3FB0-4CEF-A50B-1F5783D95EA6}" srcId="{13655996-AEBF-4EE7-A781-70F4FE38EC55}" destId="{25A352DE-1AF2-425F-A37F-AADF162844D8}" srcOrd="0" destOrd="0" parTransId="{0488859A-94A2-47A1-BF01-27AA0894FB9C}" sibTransId="{9B826C81-5B63-42BC-9DE0-0FBE685123B9}"/>
    <dgm:cxn modelId="{3C81D833-8C94-8B44-A608-CD4A47780CBD}" type="presOf" srcId="{FEECA55D-9CBB-488A-A513-6E4C200DD1B5}" destId="{F0FA36CD-A64E-7B45-AE46-CA0256BCB38A}" srcOrd="0" destOrd="0" presId="urn:microsoft.com/office/officeart/2005/8/layout/list1#3"/>
    <dgm:cxn modelId="{443CAE50-48F8-3F46-9877-A7009B849674}" type="presOf" srcId="{25A352DE-1AF2-425F-A37F-AADF162844D8}" destId="{9D7220BA-808B-6B41-8524-156A0DE8DAD3}" srcOrd="1" destOrd="0" presId="urn:microsoft.com/office/officeart/2005/8/layout/list1#3"/>
    <dgm:cxn modelId="{C18E4E5F-F1B3-4F54-8A2E-DF4FA5DF28EE}" srcId="{13655996-AEBF-4EE7-A781-70F4FE38EC55}" destId="{FEECA55D-9CBB-488A-A513-6E4C200DD1B5}" srcOrd="2" destOrd="0" parTransId="{C1AA2F97-32A3-4DAD-8633-FF3FFF29D188}" sibTransId="{C67E8F35-2F88-47EA-B5A0-1F17BC405B0B}"/>
    <dgm:cxn modelId="{6009DC6F-F59A-4259-B6B9-90EFA598228B}" srcId="{13655996-AEBF-4EE7-A781-70F4FE38EC55}" destId="{DD63253A-D3A3-4BD8-9B97-01133040E3C7}" srcOrd="4" destOrd="0" parTransId="{22980BAE-4EFB-414C-B24C-6E56F632A9E7}" sibTransId="{5D05153D-C36C-47CA-965F-4750E2419AB7}"/>
    <dgm:cxn modelId="{34322A75-3CB7-F94D-80B8-10DB5CBE5592}" type="presOf" srcId="{DD63253A-D3A3-4BD8-9B97-01133040E3C7}" destId="{14699BFE-DB28-BF4E-85DC-10C375E7AD2F}" srcOrd="1" destOrd="0" presId="urn:microsoft.com/office/officeart/2005/8/layout/list1#3"/>
    <dgm:cxn modelId="{EBE4E38E-1576-0046-AD5C-A0188DF89D97}" type="presOf" srcId="{25A352DE-1AF2-425F-A37F-AADF162844D8}" destId="{A652721C-4877-7D41-8081-869B1F1121E1}" srcOrd="0" destOrd="0" presId="urn:microsoft.com/office/officeart/2005/8/layout/list1#3"/>
    <dgm:cxn modelId="{0076ED9F-E03D-6A49-B266-DDB29D602060}" type="presOf" srcId="{3CD2AE69-58CB-4D75-A080-6BDF9156C507}" destId="{CB05CEFD-11AA-F54D-8A99-C8F7012B526F}" srcOrd="0" destOrd="0" presId="urn:microsoft.com/office/officeart/2005/8/layout/list1#3"/>
    <dgm:cxn modelId="{E8C066D0-895F-BA41-A4E5-A5676DE44F74}" type="presOf" srcId="{13655996-AEBF-4EE7-A781-70F4FE38EC55}" destId="{4F0B4471-4E4F-7B41-B60A-3E3A4931F047}" srcOrd="0" destOrd="0" presId="urn:microsoft.com/office/officeart/2005/8/layout/list1#3"/>
    <dgm:cxn modelId="{39E9BAEA-E089-6A40-A0CF-A18B38C87C91}" type="presOf" srcId="{3CD2AE69-58CB-4D75-A080-6BDF9156C507}" destId="{8278BC4A-3340-784C-8C20-6209FE7E222A}" srcOrd="1" destOrd="0" presId="urn:microsoft.com/office/officeart/2005/8/layout/list1#3"/>
    <dgm:cxn modelId="{FA5598EF-67F5-4C1B-809A-574F818BD697}" srcId="{13655996-AEBF-4EE7-A781-70F4FE38EC55}" destId="{C21EAC0A-615A-45E7-9DCA-BFCE8F7551C1}" srcOrd="3" destOrd="0" parTransId="{3FFE142C-9CE3-4AC7-A5AC-81AB89516074}" sibTransId="{B7761E4C-CE11-4F0C-9C8C-05A3195569F8}"/>
    <dgm:cxn modelId="{F2BAD0F9-9FB7-43B0-959F-6174EAF579F7}" srcId="{13655996-AEBF-4EE7-A781-70F4FE38EC55}" destId="{3CD2AE69-58CB-4D75-A080-6BDF9156C507}" srcOrd="1" destOrd="0" parTransId="{A2D6DF61-C364-432F-8266-D0DC07DB571C}" sibTransId="{A9D9F8DD-DD9C-4431-825F-6B1A5EFE8F9E}"/>
    <dgm:cxn modelId="{DA1B44FB-3A2F-5048-AB67-F5B2C56D63B6}" type="presOf" srcId="{C21EAC0A-615A-45E7-9DCA-BFCE8F7551C1}" destId="{CF54DDA5-A951-AF4D-B8D3-F8CFCF15131E}" srcOrd="0" destOrd="0" presId="urn:microsoft.com/office/officeart/2005/8/layout/list1#3"/>
    <dgm:cxn modelId="{415778FB-6D00-3445-9BFE-959766CC52A2}" type="presOf" srcId="{C21EAC0A-615A-45E7-9DCA-BFCE8F7551C1}" destId="{F730451E-2410-454B-879B-6200ABB39DC9}" srcOrd="1" destOrd="0" presId="urn:microsoft.com/office/officeart/2005/8/layout/list1#3"/>
    <dgm:cxn modelId="{54777D32-EFEA-D84E-A03D-040E6DEA2477}" type="presParOf" srcId="{4F0B4471-4E4F-7B41-B60A-3E3A4931F047}" destId="{12629786-6A4F-BA49-821F-84A032893B43}" srcOrd="0" destOrd="0" presId="urn:microsoft.com/office/officeart/2005/8/layout/list1#3"/>
    <dgm:cxn modelId="{70B744F4-4471-4540-B522-6280786EF0EF}" type="presParOf" srcId="{12629786-6A4F-BA49-821F-84A032893B43}" destId="{A652721C-4877-7D41-8081-869B1F1121E1}" srcOrd="0" destOrd="0" presId="urn:microsoft.com/office/officeart/2005/8/layout/list1#3"/>
    <dgm:cxn modelId="{8F7EEE6E-F640-CE40-AE1A-43EDAC393B5C}" type="presParOf" srcId="{12629786-6A4F-BA49-821F-84A032893B43}" destId="{9D7220BA-808B-6B41-8524-156A0DE8DAD3}" srcOrd="1" destOrd="0" presId="urn:microsoft.com/office/officeart/2005/8/layout/list1#3"/>
    <dgm:cxn modelId="{A8356BA6-3108-9946-8B3C-4BEE6EAAFA8D}" type="presParOf" srcId="{4F0B4471-4E4F-7B41-B60A-3E3A4931F047}" destId="{3EC147A1-6733-834D-9955-CEC262669186}" srcOrd="1" destOrd="0" presId="urn:microsoft.com/office/officeart/2005/8/layout/list1#3"/>
    <dgm:cxn modelId="{BD0F54DA-0A30-7D47-A6E2-1FFCB3554496}" type="presParOf" srcId="{4F0B4471-4E4F-7B41-B60A-3E3A4931F047}" destId="{40633FE1-86ED-B94C-83BA-A84894F0DF43}" srcOrd="2" destOrd="0" presId="urn:microsoft.com/office/officeart/2005/8/layout/list1#3"/>
    <dgm:cxn modelId="{CDEE7457-7A7C-464C-BA85-880173677457}" type="presParOf" srcId="{4F0B4471-4E4F-7B41-B60A-3E3A4931F047}" destId="{B661DF24-9C33-014F-B55D-289573876F76}" srcOrd="3" destOrd="0" presId="urn:microsoft.com/office/officeart/2005/8/layout/list1#3"/>
    <dgm:cxn modelId="{174F3111-A0EF-6A42-82CC-72CE2CA5E5A0}" type="presParOf" srcId="{4F0B4471-4E4F-7B41-B60A-3E3A4931F047}" destId="{FD8E9F7F-A91B-D143-92B7-BD5433CCA399}" srcOrd="4" destOrd="0" presId="urn:microsoft.com/office/officeart/2005/8/layout/list1#3"/>
    <dgm:cxn modelId="{953D3996-5D08-3E44-8945-2A512ADF7CB8}" type="presParOf" srcId="{FD8E9F7F-A91B-D143-92B7-BD5433CCA399}" destId="{CB05CEFD-11AA-F54D-8A99-C8F7012B526F}" srcOrd="0" destOrd="0" presId="urn:microsoft.com/office/officeart/2005/8/layout/list1#3"/>
    <dgm:cxn modelId="{D3C13458-4B34-2D4E-93B4-4CF4B29A2947}" type="presParOf" srcId="{FD8E9F7F-A91B-D143-92B7-BD5433CCA399}" destId="{8278BC4A-3340-784C-8C20-6209FE7E222A}" srcOrd="1" destOrd="0" presId="urn:microsoft.com/office/officeart/2005/8/layout/list1#3"/>
    <dgm:cxn modelId="{50758D44-FB7F-5942-B743-3AEC84C4B7C1}" type="presParOf" srcId="{4F0B4471-4E4F-7B41-B60A-3E3A4931F047}" destId="{711B4441-541F-A045-AE6E-E1D569B58A1A}" srcOrd="5" destOrd="0" presId="urn:microsoft.com/office/officeart/2005/8/layout/list1#3"/>
    <dgm:cxn modelId="{C7CC0DC8-F5CE-3746-AC71-6229AE84DB09}" type="presParOf" srcId="{4F0B4471-4E4F-7B41-B60A-3E3A4931F047}" destId="{1C3109E1-F01C-664D-AFF9-D3B29A99D682}" srcOrd="6" destOrd="0" presId="urn:microsoft.com/office/officeart/2005/8/layout/list1#3"/>
    <dgm:cxn modelId="{0813FACF-D01C-B04D-9ACA-6814AED133B6}" type="presParOf" srcId="{4F0B4471-4E4F-7B41-B60A-3E3A4931F047}" destId="{F6E84B27-9B5A-0544-A839-B513DD60E987}" srcOrd="7" destOrd="0" presId="urn:microsoft.com/office/officeart/2005/8/layout/list1#3"/>
    <dgm:cxn modelId="{FF9F3BF7-4266-7E4F-A89B-9DED1C96E0E6}" type="presParOf" srcId="{4F0B4471-4E4F-7B41-B60A-3E3A4931F047}" destId="{987A9041-A6D0-DB4F-8FB5-8FDF84201CC9}" srcOrd="8" destOrd="0" presId="urn:microsoft.com/office/officeart/2005/8/layout/list1#3"/>
    <dgm:cxn modelId="{99006A5E-5859-924C-8954-B564E99A67CF}" type="presParOf" srcId="{987A9041-A6D0-DB4F-8FB5-8FDF84201CC9}" destId="{F0FA36CD-A64E-7B45-AE46-CA0256BCB38A}" srcOrd="0" destOrd="0" presId="urn:microsoft.com/office/officeart/2005/8/layout/list1#3"/>
    <dgm:cxn modelId="{0AF50C87-FE2E-E646-9879-05774616D7A8}" type="presParOf" srcId="{987A9041-A6D0-DB4F-8FB5-8FDF84201CC9}" destId="{9002FB59-07E4-4F40-B9C0-7A9D117D48FD}" srcOrd="1" destOrd="0" presId="urn:microsoft.com/office/officeart/2005/8/layout/list1#3"/>
    <dgm:cxn modelId="{AC0AADF3-AF6A-4243-A140-09045651CBA9}" type="presParOf" srcId="{4F0B4471-4E4F-7B41-B60A-3E3A4931F047}" destId="{E1548D6B-C714-024F-8E05-A904C6A31281}" srcOrd="9" destOrd="0" presId="urn:microsoft.com/office/officeart/2005/8/layout/list1#3"/>
    <dgm:cxn modelId="{6221D630-E6BE-2844-8BF8-71BFB457AD1E}" type="presParOf" srcId="{4F0B4471-4E4F-7B41-B60A-3E3A4931F047}" destId="{618AA80F-73B4-4343-8025-00FE8A6477DC}" srcOrd="10" destOrd="0" presId="urn:microsoft.com/office/officeart/2005/8/layout/list1#3"/>
    <dgm:cxn modelId="{F5A58718-DFA2-6340-9064-7AC8C04CD394}" type="presParOf" srcId="{4F0B4471-4E4F-7B41-B60A-3E3A4931F047}" destId="{1AE8565D-F96E-1B40-926B-089C91BEFAC8}" srcOrd="11" destOrd="0" presId="urn:microsoft.com/office/officeart/2005/8/layout/list1#3"/>
    <dgm:cxn modelId="{EBE61B65-94F0-704E-A531-D6A3F2B111A4}" type="presParOf" srcId="{4F0B4471-4E4F-7B41-B60A-3E3A4931F047}" destId="{D73A874E-ADF6-0D41-B07B-B83D1AB1F7AD}" srcOrd="12" destOrd="0" presId="urn:microsoft.com/office/officeart/2005/8/layout/list1#3"/>
    <dgm:cxn modelId="{7CBEB2DA-71E7-B343-A413-81B5F0DC28FA}" type="presParOf" srcId="{D73A874E-ADF6-0D41-B07B-B83D1AB1F7AD}" destId="{CF54DDA5-A951-AF4D-B8D3-F8CFCF15131E}" srcOrd="0" destOrd="0" presId="urn:microsoft.com/office/officeart/2005/8/layout/list1#3"/>
    <dgm:cxn modelId="{CC2EC9F4-6728-DE46-A840-9E51490C9CED}" type="presParOf" srcId="{D73A874E-ADF6-0D41-B07B-B83D1AB1F7AD}" destId="{F730451E-2410-454B-879B-6200ABB39DC9}" srcOrd="1" destOrd="0" presId="urn:microsoft.com/office/officeart/2005/8/layout/list1#3"/>
    <dgm:cxn modelId="{86DE3D45-30F7-4244-847B-F6453B2F98EE}" type="presParOf" srcId="{4F0B4471-4E4F-7B41-B60A-3E3A4931F047}" destId="{7960EB90-E2AD-1B4B-8D81-BDC61564CA49}" srcOrd="13" destOrd="0" presId="urn:microsoft.com/office/officeart/2005/8/layout/list1#3"/>
    <dgm:cxn modelId="{F13B2022-C91A-464C-9236-BAB5AB282629}" type="presParOf" srcId="{4F0B4471-4E4F-7B41-B60A-3E3A4931F047}" destId="{550B9D74-F551-5A46-8A1B-E01B5894D1C3}" srcOrd="14" destOrd="0" presId="urn:microsoft.com/office/officeart/2005/8/layout/list1#3"/>
    <dgm:cxn modelId="{6F509133-FB0F-2441-A864-75B1C2EB56C5}" type="presParOf" srcId="{4F0B4471-4E4F-7B41-B60A-3E3A4931F047}" destId="{5FD2FAF2-6E3C-984F-A287-60CEC400FCA8}" srcOrd="15" destOrd="0" presId="urn:microsoft.com/office/officeart/2005/8/layout/list1#3"/>
    <dgm:cxn modelId="{2B61A92C-B056-0143-8D06-600DD46CDAC3}" type="presParOf" srcId="{4F0B4471-4E4F-7B41-B60A-3E3A4931F047}" destId="{C0ADECE6-3BCE-EC44-915B-72D2906251D8}" srcOrd="16" destOrd="0" presId="urn:microsoft.com/office/officeart/2005/8/layout/list1#3"/>
    <dgm:cxn modelId="{41BD0728-7C82-5649-9912-8AF096F78991}" type="presParOf" srcId="{C0ADECE6-3BCE-EC44-915B-72D2906251D8}" destId="{7B0D4CFA-6D48-684F-9AEC-9889DE8E6DA4}" srcOrd="0" destOrd="0" presId="urn:microsoft.com/office/officeart/2005/8/layout/list1#3"/>
    <dgm:cxn modelId="{BE6FED1E-1CBE-E848-BD13-938A741448F9}" type="presParOf" srcId="{C0ADECE6-3BCE-EC44-915B-72D2906251D8}" destId="{14699BFE-DB28-BF4E-85DC-10C375E7AD2F}" srcOrd="1" destOrd="0" presId="urn:microsoft.com/office/officeart/2005/8/layout/list1#3"/>
    <dgm:cxn modelId="{C40CB4A4-25F2-4A42-A172-0D6C711A1A4C}" type="presParOf" srcId="{4F0B4471-4E4F-7B41-B60A-3E3A4931F047}" destId="{11A90598-2530-D44A-A30C-AF650E35A820}" srcOrd="17" destOrd="0" presId="urn:microsoft.com/office/officeart/2005/8/layout/list1#3"/>
    <dgm:cxn modelId="{7FE0EAFD-2F1C-8942-BC24-5084B500908F}" type="presParOf" srcId="{4F0B4471-4E4F-7B41-B60A-3E3A4931F047}" destId="{67498C8B-0298-FB42-9E1F-58AF06A5CF3B}" srcOrd="18" destOrd="0" presId="urn:microsoft.com/office/officeart/2005/8/layout/list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BCE9B-493E-4930-A542-A2C7F6672535}">
      <dsp:nvSpPr>
        <dsp:cNvPr id="0" name=""/>
        <dsp:cNvSpPr/>
      </dsp:nvSpPr>
      <dsp:spPr>
        <a:xfrm>
          <a:off x="114605" y="424917"/>
          <a:ext cx="1285473" cy="12854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15753-3F55-4B92-A9F5-0D56564F04B4}">
      <dsp:nvSpPr>
        <dsp:cNvPr id="0" name=""/>
        <dsp:cNvSpPr/>
      </dsp:nvSpPr>
      <dsp:spPr>
        <a:xfrm>
          <a:off x="384555" y="694867"/>
          <a:ext cx="745574" cy="745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971D48-27E6-45AD-8351-EDCD66C9ADD1}">
      <dsp:nvSpPr>
        <dsp:cNvPr id="0" name=""/>
        <dsp:cNvSpPr/>
      </dsp:nvSpPr>
      <dsp:spPr bwMode="white">
        <a:xfrm>
          <a:off x="1675538" y="424917"/>
          <a:ext cx="3030045" cy="128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zh-CN" sz="2400" b="1" kern="1200"/>
            <a:t>一读：</a:t>
          </a:r>
          <a:r>
            <a:rPr lang="en-US" sz="2400" b="1" kern="1200"/>
            <a:t>2021</a:t>
          </a:r>
          <a:r>
            <a:rPr lang="zh-CN" sz="2400" b="1" kern="1200"/>
            <a:t>年</a:t>
          </a:r>
          <a:r>
            <a:rPr lang="en-US" sz="2400" b="1" kern="1200"/>
            <a:t>12</a:t>
          </a:r>
          <a:r>
            <a:rPr lang="zh-CN" sz="2400" b="1" kern="1200"/>
            <a:t>月</a:t>
          </a:r>
          <a:r>
            <a:rPr lang="en-US" sz="2400" b="1" kern="1200"/>
            <a:t>21</a:t>
          </a:r>
          <a:r>
            <a:rPr lang="zh-CN" sz="2400" b="1" kern="1200"/>
            <a:t>日，以下简称一审稿。</a:t>
          </a:r>
          <a:endParaRPr lang="en-US" sz="2400" kern="1200"/>
        </a:p>
      </dsp:txBody>
      <dsp:txXfrm>
        <a:off x="1675538" y="424917"/>
        <a:ext cx="3030045" cy="1285473"/>
      </dsp:txXfrm>
    </dsp:sp>
    <dsp:sp modelId="{70D8A5BF-D178-474C-ABE0-A7A72D62BA67}">
      <dsp:nvSpPr>
        <dsp:cNvPr id="0" name=""/>
        <dsp:cNvSpPr/>
      </dsp:nvSpPr>
      <dsp:spPr>
        <a:xfrm>
          <a:off x="5233546" y="424917"/>
          <a:ext cx="1285473" cy="12854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041ED9-A68C-4DF9-A1DA-FF0FAD94AADD}">
      <dsp:nvSpPr>
        <dsp:cNvPr id="0" name=""/>
        <dsp:cNvSpPr/>
      </dsp:nvSpPr>
      <dsp:spPr>
        <a:xfrm>
          <a:off x="5503496" y="694867"/>
          <a:ext cx="745574" cy="745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937D05-83E5-4D83-93B9-B8D0F9D0DA91}">
      <dsp:nvSpPr>
        <dsp:cNvPr id="0" name=""/>
        <dsp:cNvSpPr/>
      </dsp:nvSpPr>
      <dsp:spPr bwMode="white">
        <a:xfrm>
          <a:off x="6794479" y="424917"/>
          <a:ext cx="3030045" cy="128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zh-CN" sz="2400" b="1" kern="1200"/>
            <a:t>二读：</a:t>
          </a:r>
          <a:r>
            <a:rPr lang="en-US" sz="2400" b="1" kern="1200"/>
            <a:t>2022</a:t>
          </a:r>
          <a:r>
            <a:rPr lang="zh-CN" sz="2400" b="1" kern="1200"/>
            <a:t>年</a:t>
          </a:r>
          <a:r>
            <a:rPr lang="en-US" sz="2400" b="1" kern="1200"/>
            <a:t>12</a:t>
          </a:r>
          <a:r>
            <a:rPr lang="zh-CN" sz="2400" b="1" kern="1200"/>
            <a:t>月</a:t>
          </a:r>
          <a:r>
            <a:rPr lang="en-US" sz="2400" b="1" kern="1200"/>
            <a:t>27</a:t>
          </a:r>
          <a:r>
            <a:rPr lang="zh-CN" sz="2400" b="1" kern="1200"/>
            <a:t>日，以下简称二审稿。</a:t>
          </a:r>
          <a:endParaRPr lang="en-US" sz="2400" kern="1200"/>
        </a:p>
      </dsp:txBody>
      <dsp:txXfrm>
        <a:off x="6794479" y="424917"/>
        <a:ext cx="3030045" cy="1285473"/>
      </dsp:txXfrm>
    </dsp:sp>
    <dsp:sp modelId="{BE280A12-6651-46E5-88B0-5EAE0963ABA1}">
      <dsp:nvSpPr>
        <dsp:cNvPr id="0" name=""/>
        <dsp:cNvSpPr/>
      </dsp:nvSpPr>
      <dsp:spPr>
        <a:xfrm>
          <a:off x="114605" y="2411034"/>
          <a:ext cx="1285473" cy="12854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6EB7E-0815-45C9-9031-0ACD6B93A05D}">
      <dsp:nvSpPr>
        <dsp:cNvPr id="0" name=""/>
        <dsp:cNvSpPr/>
      </dsp:nvSpPr>
      <dsp:spPr>
        <a:xfrm>
          <a:off x="384555" y="2680983"/>
          <a:ext cx="745574" cy="7455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3B199-DE05-407B-9F53-1929576D3856}">
      <dsp:nvSpPr>
        <dsp:cNvPr id="0" name=""/>
        <dsp:cNvSpPr/>
      </dsp:nvSpPr>
      <dsp:spPr bwMode="white">
        <a:xfrm>
          <a:off x="1675538" y="2411034"/>
          <a:ext cx="3030045" cy="128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zh-CN" sz="2400" b="1" kern="1200" dirty="0"/>
            <a:t>三读：</a:t>
          </a:r>
          <a:r>
            <a:rPr lang="en-US" sz="2400" b="1" kern="1200" dirty="0"/>
            <a:t>2023</a:t>
          </a:r>
          <a:r>
            <a:rPr lang="zh-CN" sz="2400" b="1" kern="1200" dirty="0"/>
            <a:t>年</a:t>
          </a:r>
          <a:r>
            <a:rPr lang="en-US" sz="2400" b="1" kern="1200" dirty="0"/>
            <a:t>8</a:t>
          </a:r>
          <a:r>
            <a:rPr lang="zh-CN" sz="2400" b="1" kern="1200" dirty="0"/>
            <a:t>月</a:t>
          </a:r>
          <a:r>
            <a:rPr lang="en-US" sz="2400" b="1" kern="1200" dirty="0"/>
            <a:t>28</a:t>
          </a:r>
          <a:r>
            <a:rPr lang="zh-CN" sz="2400" b="1" kern="1200" dirty="0"/>
            <a:t>日，以下简称三审稿。</a:t>
          </a:r>
          <a:endParaRPr lang="en-US" sz="2400" kern="1200" dirty="0"/>
        </a:p>
      </dsp:txBody>
      <dsp:txXfrm>
        <a:off x="1675538" y="2411034"/>
        <a:ext cx="3030045" cy="1285473"/>
      </dsp:txXfrm>
    </dsp:sp>
    <dsp:sp modelId="{914D7BC7-ADE8-4480-82F5-EB160AB1E4FA}">
      <dsp:nvSpPr>
        <dsp:cNvPr id="0" name=""/>
        <dsp:cNvSpPr/>
      </dsp:nvSpPr>
      <dsp:spPr>
        <a:xfrm>
          <a:off x="5233546" y="2411034"/>
          <a:ext cx="1285473" cy="128547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65ABD-C51F-45E5-A024-F1AF4B5E221C}">
      <dsp:nvSpPr>
        <dsp:cNvPr id="0" name=""/>
        <dsp:cNvSpPr/>
      </dsp:nvSpPr>
      <dsp:spPr>
        <a:xfrm>
          <a:off x="5503496" y="2680983"/>
          <a:ext cx="745574" cy="7455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795734-BE95-49B9-BAE3-CB0DF4542483}">
      <dsp:nvSpPr>
        <dsp:cNvPr id="0" name=""/>
        <dsp:cNvSpPr/>
      </dsp:nvSpPr>
      <dsp:spPr bwMode="white">
        <a:xfrm>
          <a:off x="6794479" y="2411034"/>
          <a:ext cx="3030045" cy="1285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zh-CN" sz="2400" b="1" kern="1200" dirty="0"/>
            <a:t>四读：</a:t>
          </a:r>
          <a:r>
            <a:rPr lang="en-US" sz="2400" b="1" kern="1200" dirty="0"/>
            <a:t>2023</a:t>
          </a:r>
          <a:r>
            <a:rPr lang="zh-CN" sz="2400" b="1" kern="1200" dirty="0"/>
            <a:t>年</a:t>
          </a:r>
          <a:r>
            <a:rPr lang="en-US" sz="2400" b="1" kern="1200" dirty="0"/>
            <a:t>12</a:t>
          </a:r>
          <a:r>
            <a:rPr lang="zh-CN" sz="2400" b="1" kern="1200" dirty="0"/>
            <a:t>月</a:t>
          </a:r>
          <a:r>
            <a:rPr lang="en-US" altLang="zh-CN" sz="2400" b="1" kern="1200" dirty="0"/>
            <a:t>29</a:t>
          </a:r>
          <a:r>
            <a:rPr lang="zh-CN" altLang="en-US" sz="2400" b="1" kern="1200" dirty="0"/>
            <a:t>日审议</a:t>
          </a:r>
          <a:r>
            <a:rPr lang="zh-CN" sz="2400" b="1" kern="1200" dirty="0"/>
            <a:t>通过</a:t>
          </a:r>
          <a:r>
            <a:rPr lang="zh-CN" altLang="en-US" sz="2400" b="1" kern="1200" dirty="0"/>
            <a:t>，新公司法</a:t>
          </a:r>
          <a:r>
            <a:rPr lang="zh-CN" sz="2400" b="1" kern="1200" dirty="0"/>
            <a:t>。</a:t>
          </a:r>
          <a:endParaRPr lang="en-US" sz="2400" kern="1200" dirty="0"/>
        </a:p>
      </dsp:txBody>
      <dsp:txXfrm>
        <a:off x="6794479" y="2411034"/>
        <a:ext cx="3030045" cy="1285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33FE1-86ED-B94C-83BA-A84894F0DF43}">
      <dsp:nvSpPr>
        <dsp:cNvPr id="0" name=""/>
        <dsp:cNvSpPr/>
      </dsp:nvSpPr>
      <dsp:spPr>
        <a:xfrm>
          <a:off x="0" y="904100"/>
          <a:ext cx="6666833" cy="478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D7220BA-808B-6B41-8524-156A0DE8DAD3}">
      <dsp:nvSpPr>
        <dsp:cNvPr id="0" name=""/>
        <dsp:cNvSpPr/>
      </dsp:nvSpPr>
      <dsp:spPr>
        <a:xfrm>
          <a:off x="333341" y="623660"/>
          <a:ext cx="4666783" cy="56087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zh-CN" sz="1900" b="0" kern="1200"/>
            <a:t>（一）明确党组织在国企治理中的作用</a:t>
          </a:r>
          <a:endParaRPr lang="en-US" sz="1900" kern="1200"/>
        </a:p>
      </dsp:txBody>
      <dsp:txXfrm>
        <a:off x="360721" y="651040"/>
        <a:ext cx="4612023" cy="506119"/>
      </dsp:txXfrm>
    </dsp:sp>
    <dsp:sp modelId="{1C3109E1-F01C-664D-AFF9-D3B29A99D682}">
      <dsp:nvSpPr>
        <dsp:cNvPr id="0" name=""/>
        <dsp:cNvSpPr/>
      </dsp:nvSpPr>
      <dsp:spPr>
        <a:xfrm>
          <a:off x="0" y="1765940"/>
          <a:ext cx="6666833" cy="4788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8278BC4A-3340-784C-8C20-6209FE7E222A}">
      <dsp:nvSpPr>
        <dsp:cNvPr id="0" name=""/>
        <dsp:cNvSpPr/>
      </dsp:nvSpPr>
      <dsp:spPr>
        <a:xfrm>
          <a:off x="333341" y="1485500"/>
          <a:ext cx="4666783" cy="560879"/>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zh-CN" sz="1900" b="0" kern="1200"/>
            <a:t>（二）强调董事会的治理核心功能</a:t>
          </a:r>
          <a:endParaRPr lang="en-US" sz="1900" kern="1200"/>
        </a:p>
      </dsp:txBody>
      <dsp:txXfrm>
        <a:off x="360721" y="1512880"/>
        <a:ext cx="4612023" cy="506119"/>
      </dsp:txXfrm>
    </dsp:sp>
    <dsp:sp modelId="{618AA80F-73B4-4343-8025-00FE8A6477DC}">
      <dsp:nvSpPr>
        <dsp:cNvPr id="0" name=""/>
        <dsp:cNvSpPr/>
      </dsp:nvSpPr>
      <dsp:spPr>
        <a:xfrm>
          <a:off x="0" y="2627780"/>
          <a:ext cx="6666833" cy="4788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9002FB59-07E4-4F40-B9C0-7A9D117D48FD}">
      <dsp:nvSpPr>
        <dsp:cNvPr id="0" name=""/>
        <dsp:cNvSpPr/>
      </dsp:nvSpPr>
      <dsp:spPr>
        <a:xfrm>
          <a:off x="333341" y="2347339"/>
          <a:ext cx="4666783" cy="560879"/>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zh-CN" sz="1900" b="0" kern="1200"/>
            <a:t>（三）公司内部监管机制的优化</a:t>
          </a:r>
          <a:endParaRPr lang="en-US" sz="1900" kern="1200"/>
        </a:p>
      </dsp:txBody>
      <dsp:txXfrm>
        <a:off x="360721" y="2374719"/>
        <a:ext cx="4612023" cy="506119"/>
      </dsp:txXfrm>
    </dsp:sp>
    <dsp:sp modelId="{550B9D74-F551-5A46-8A1B-E01B5894D1C3}">
      <dsp:nvSpPr>
        <dsp:cNvPr id="0" name=""/>
        <dsp:cNvSpPr/>
      </dsp:nvSpPr>
      <dsp:spPr>
        <a:xfrm>
          <a:off x="0" y="3489619"/>
          <a:ext cx="6666833" cy="4788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30451E-2410-454B-879B-6200ABB39DC9}">
      <dsp:nvSpPr>
        <dsp:cNvPr id="0" name=""/>
        <dsp:cNvSpPr/>
      </dsp:nvSpPr>
      <dsp:spPr>
        <a:xfrm>
          <a:off x="333341" y="3209179"/>
          <a:ext cx="4666783" cy="560879"/>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zh-CN" sz="1900" b="0" kern="1200"/>
            <a:t>（四）增强董事高管的义务与责任</a:t>
          </a:r>
          <a:endParaRPr lang="en-US" sz="1900" kern="1200"/>
        </a:p>
      </dsp:txBody>
      <dsp:txXfrm>
        <a:off x="360721" y="3236559"/>
        <a:ext cx="4612023" cy="506119"/>
      </dsp:txXfrm>
    </dsp:sp>
    <dsp:sp modelId="{67498C8B-0298-FB42-9E1F-58AF06A5CF3B}">
      <dsp:nvSpPr>
        <dsp:cNvPr id="0" name=""/>
        <dsp:cNvSpPr/>
      </dsp:nvSpPr>
      <dsp:spPr>
        <a:xfrm>
          <a:off x="0" y="4351459"/>
          <a:ext cx="6666833" cy="4788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14699BFE-DB28-BF4E-85DC-10C375E7AD2F}">
      <dsp:nvSpPr>
        <dsp:cNvPr id="0" name=""/>
        <dsp:cNvSpPr/>
      </dsp:nvSpPr>
      <dsp:spPr>
        <a:xfrm>
          <a:off x="333341" y="4071020"/>
          <a:ext cx="4666783" cy="560879"/>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zh-CN" sz="1900" b="0" kern="1200"/>
            <a:t>（五）强化国企经营中的合规管理</a:t>
          </a:r>
          <a:endParaRPr lang="en-US" sz="1900" kern="1200"/>
        </a:p>
      </dsp:txBody>
      <dsp:txXfrm>
        <a:off x="360721" y="4098400"/>
        <a:ext cx="4612023" cy="50611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1">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contDir" val="sameDir"/>
            <dgm:param type="grDir" val="tL"/>
            <dgm:param type="flowDir" val="row"/>
          </dgm:alg>
        </dgm:if>
        <dgm:else name="Name5">
          <dgm:alg type="snake">
            <dgm:param type="contDir" val="sameDir"/>
            <dgm:param type="grDir" val="tR"/>
            <dgm:param type="flowDir" val="row"/>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parTxLTRAlign" val="l"/>
                  <dgm:param type="parTxRTLAlign" val="l"/>
                  <dgm:param type="shpTxLTRAlignCh" val="l"/>
                  <dgm:param type="shpTxRTLAlignCh" val="l"/>
                  <dgm:param type="txAnchorVert" val="mid"/>
                </dgm:alg>
              </dgm:if>
              <dgm:else name="Name9">
                <dgm:alg type="tx">
                  <dgm:param type="parTxLTRAlign" val="r"/>
                  <dgm:param type="parTxRTLAlign" val="r"/>
                  <dgm:param type="shpTxLTRAlignCh" val="r"/>
                  <dgm:param type="shpTxRTLAlignCh" val="r"/>
                  <dgm:param type="txAnchorVert" val="mid"/>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3">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4CCBDA7-4538-4B95-BC49-E15FF90964DF}" type="datetime1">
              <a:rPr lang="zh-CN" altLang="en-US" smtClean="0">
                <a:latin typeface="Microsoft YaHei UI" panose="020B0503020204020204" pitchFamily="34" charset="-122"/>
                <a:ea typeface="Microsoft YaHei UI" panose="020B0503020204020204" pitchFamily="34" charset="-122"/>
              </a:rPr>
              <a:t>2024/7/15</a:t>
            </a:fld>
            <a:endParaRPr lang="zh-CN" alt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9DEC52A-C4AE-45FE-B7FF-C255388ED1F4}" type="slidenum">
              <a:rPr lang="en-US" altLang="zh-CN" smtClean="0">
                <a:latin typeface="Microsoft YaHei UI" panose="020B0503020204020204" pitchFamily="34" charset="-122"/>
                <a:ea typeface="Microsoft YaHei UI" panose="020B0503020204020204" pitchFamily="34" charset="-122"/>
              </a:rPr>
              <a:t>‹#›</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25T05:36:41"/>
    </inkml:context>
    <inkml:brush xml:id="br0">
      <inkml:brushProperty name="width" value="0.2" units="cm"/>
      <inkml:brushProperty name="height" value="0.2" units="cm"/>
      <inkml:brushProperty name="color" value="#E71224"/>
    </inkml:brush>
  </inkml:definitions>
  <inkml:trace contextRef="#ctx0" brushRef="#br0">1 130 24575,'30'0'0,"-1"0"0,-9 0 0,-5 0 0,4 0 0,-8 0 0,3 0 0,-5 0 0,1 0 0,-1 0 0,0 0 0,1 0 0,-1 0 0,0 0 0,1 0 0,-1 0 0,0 0 0,0 0 0,1 0 0,-1 0 0,0 0 0,1 0 0,-1 0 0,0 0 0,1 0 0,-1 0 0,0 0 0,1 0 0,-1 0 0,0 0 0,1 0 0,-1 0 0,0 0 0,1 0 0,-1 0 0,0 0 0,1 0 0,-1 0 0,0 0 0,1 0 0,4 5 0,-4-4 0,4 3 0,1-4 0,-5 0 0,4 0 0,0 0 0,-3 0 0,3 0 0,-5 0 0,1 0 0,-1 0 0,0 0 0,1 0 0,-1 0 0,0 0 0,1 0 0,-1 0 0,0 0 0,1 0 0,-1 0 0,0-4 0,1 3 0,-1-3 0,0 4 0,0 0 0,11-5 0,-8 4 0,8-4 0,-11 5 0,0 0 0,1 0 0,-5-4 0,3 3 0,-3-3 0,5 4 0,-1 0 0,0-4 0,1 3 0,-1-8 0,0 8 0,1-3 0,-1 4 0,-4-4 0,3 3 0,-2-3 0,3 4 0,0 0 0,0-4 0,1 3 0,-1-3 0,0 4 0,1 0 0,-1-4 0,0 2 0,1-2 0,4 4 0,1 0 0,5-4 0,1 3 0,-1-4 0,-5 5 0,-1 0 0,-4 0 0,-1 0 0,0 0 0,1 0 0,-1 0 0,0 0 0,1 0 0,-1 0 0,5-4 0,-3 3 0,7-4 0,-2 5 0,4 0 0,0 0 0,0 0 0,6 0 0,-4 0 0,3 0 0,7 0 0,-3 0 0,4 5 0,-2-4 0,-9 3 0,30 2 0,-26-4 0,21 3 0,-32-5 0,4 0 0,-8 0 0,3 5 0,-5-4 0,0 3 0,1-4 0,-1 0 0,0 0 0,1 0 0,-1 0 0,0 0 0,1 0 0,-1 0 0,0 0 0,1 0 0,-1 0 0,0 0 0,1 0 0,-5 4 0,3-3 0,-3 3 0,5-4 0,-1 0 0,5 0 0,1 0 0,1 0 0,3 0 0,-4 0 0,0 0 0,0 0 0,-6 0 0,0 0 0,1 0 0,-1 0 0,0 0 0,5 0 0,-3 0 0,8 0 0,-9 0 0,5 0 0,-6 0 0,0 0 0,1 0 0,-1 0 0,0 0 0,0 0 0,1 0 0,-1 0 0,0 0 0,1 0 0,-1 0 0,5 0 0,-3 0 0,8 0 0,-4 0 0,5 0 0,-4 0 0,-2 0 0,-5 0 0,0 0 0,6 0 0,-5 0 0,9 5 0,-4-4 0,6 3 0,4-4 0,2 0 0,6 5 0,0-4 0,-6 4 0,10-5 0,-8 0 0,9 0 0,-11 0 0,11 0 0,-15 0 0,4 0 0,-2 0 0,-14 0 0,9 4 0,-11-3 0,6 3 0,-5-4 0,4 0 0,-4 0 0,-1 0 0,5 0 0,-3 0 0,8 0 0,-4 0 0,5 0 0,0 0 0,-4 0 0,-2 0 0,-5 0 0,0 0 0,1 0 0,-1 0 0,0 0 0,1 0 0,-1 0 0,0 0 0,1 0 0,-1 0 0,0 0 0,1 0 0,-1 0 0,0 0 0,1 0 0,-1 0 0,0 0 0,1 0 0,-1 0 0,0 0 0,0 0 0,1 0 0,-1 0 0,5 0 0,-3-4 0,20 3 0,-18-3 0,18 4 0,-16 0 0,0 0 0,4 0 0,2 0 0,-4 0 0,7 0 0,-8 0 0,-1 0 0,-1 0 0,0 0 0,-3 0 0,8 0 0,-9 0 0,5 0 0,-6-4 0,0 3 0,1-3 0,4 4 0,-4 0 0,9-5 0,-3 4 0,-1-3 0,4 4 0,-9 0 0,9 0 0,-8-5 0,3 4 0,-5-3 0,1 4 0,-1 0 0,0 0 0,1-4 0,4 3 0,-4-3 0,4 4 0,1-5 0,-5 4 0,9-3 0,-8 4 0,3 0 0,-5-4 0,0 3 0,1-3 0,-1 4 0,0 0 0,1-5 0,-1 4 0,5-3 0,2 0 0,4 3 0,0-4 0,6 0 0,-5 4 0,5-4 0,-6 5 0,-5 0 0,0 0 0,-6 0 0,-4-4 0,3 3 0,-2-3 0,3 4 0,5 0 0,1 0 0,6 0 0,-1 0 0,0 0 0,-5 0 0,4 0 0,-8 0 0,3 0 0,0 0 0,-3 0 0,3 0 0,0 0 0,-4 0 0,9 0 0,-3 0 0,4 0 0,-5 0 0,-1 0 0,-4 0 0,-1 0 0,0 0 0,1 0 0,-1 0 0,0 0 0,1 0 0,-1 0 0,0 0 0,1 0 0,-1 0 0,0 0 0,5 0 0,-3 0 0,3 0 0,-9-4 0,4 3 0,-4-3 0,4 4 0,0 0 0,1 0 0,-1 0 0,0 0 0,1 0 0,-1 0 0,0 0 0,1 0 0,-1 0 0,0 0 0,1 0 0,-1 0 0,0 0 0,1 0 0,-1 0 0,0 0 0,1 0 0,-1 0 0,0 0 0,0 0 0,1 0 0,-1 0 0,0 0 0,1 0 0,-1 0 0,0 0 0,1 0 0,-1 4 0,0-3 0,1 3 0,-1-4 0,0 0 0,1 0 0,-1 0 0,0 4 0,1-3 0,-1 3 0,0-4 0,-4 4 0,4-3 0,-4 4 0,4-5 0,1 0 0,-1 0 0,0 0 0,5 0 0,-3 0 0,8 0 0,-9 0 0,4 0 0,-4 0 0,-1 0 0,0 0 0,1 0 0,-1 0 0,0 0 0,1 0 0,-1 0 0,0 0 0,1 0 0,-1 0 0,0 0 0,1 0 0,-5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D87EA974-EB0F-4EDC-A725-62047E15FAD5}" type="datetime1">
              <a:rPr lang="zh-CN" altLang="en-US" smtClean="0"/>
              <a:t>2024/7/15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dirty="0"/>
              <a:t>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6DF8F48A-6110-47DA-8521-A1D1FFD22FEF}" type="slidenum">
              <a:rPr lang="en-US" altLang="zh-CN"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111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112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113</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116</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117</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118</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119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125</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126</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127</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128</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129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130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132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13</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19</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20</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21</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866069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3207054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751312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8986577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2268858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36</a:t>
            </a:fld>
            <a:endParaRPr lang="zh-CN" altLang="en-US" dirty="0"/>
          </a:p>
        </p:txBody>
      </p:sp>
    </p:spTree>
    <p:extLst>
      <p:ext uri="{BB962C8B-B14F-4D97-AF65-F5344CB8AC3E}">
        <p14:creationId xmlns:p14="http://schemas.microsoft.com/office/powerpoint/2010/main" val="2497130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37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38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352875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45</a:t>
            </a:fld>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46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4</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47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10333221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54</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1332881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55</a:t>
            </a:fld>
            <a:endParaRPr lang="zh-CN" altLang="en-US" dirty="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2842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56</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57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58</a:t>
            </a:fld>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60</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63</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65</a:t>
            </a:fld>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67</a:t>
            </a:fld>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69</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70</a:t>
            </a:fld>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72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73</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74</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75</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76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77</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78</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79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80</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81</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82</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t>85</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86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87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88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9</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89</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90</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91</a:t>
            </a:fld>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92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97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98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6DF8F48A-6110-47DA-8521-A1D1FFD22FEF}" type="slidenum">
              <a:rPr lang="en-US" altLang="zh-CN" smtClean="0"/>
              <a:t>99</a:t>
            </a:fld>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100</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101</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102</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103</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104</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105</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106</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107</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108</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DF8F48A-6110-47DA-8521-A1D1FFD22FEF}" type="slidenum">
              <a:rPr kumimoji="0" lang="en-US" altLang="zh-CN" sz="1200" b="0" i="0" u="none" strike="noStrike" kern="1200" cap="none" spc="0" normalizeH="0" baseline="0" noProof="0" smtClean="0">
                <a:ln>
                  <a:noFill/>
                </a:ln>
                <a:solidFill>
                  <a:prstClr val="black"/>
                </a:solidFill>
                <a:effectLst/>
                <a:uLnTx/>
                <a:uFillTx/>
                <a:latin typeface="Microsoft YaHei UI" panose="020B0503020204020204" pitchFamily="34" charset="-122"/>
                <a:ea typeface="Microsoft YaHei UI"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zh-CN" altLang="en-US" sz="12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4" name="幻灯片编号占位符 3"/>
          <p:cNvSpPr>
            <a:spLocks noGrp="1"/>
          </p:cNvSpPr>
          <p:nvPr>
            <p:ph type="sldNum" sz="quarter" idx="5"/>
          </p:nvPr>
        </p:nvSpPr>
        <p:spPr/>
        <p:txBody>
          <a:bodyPr rtlCol="0"/>
          <a:lstStyle/>
          <a:p>
            <a:pPr rtl="0"/>
            <a:fld id="{6DF8F48A-6110-47DA-8521-A1D1FFD22FEF}" type="slidenum">
              <a:rPr lang="en-US" altLang="zh-CN" smtClean="0">
                <a:latin typeface="Microsoft YaHei UI" panose="020B0503020204020204" pitchFamily="34" charset="-122"/>
                <a:ea typeface="Microsoft YaHei UI" panose="020B0503020204020204" pitchFamily="34" charset="-122"/>
              </a:rPr>
              <a:t>110</a:t>
            </a:fld>
            <a:endParaRPr lang="zh-CN" altLang="en-US" dirty="0">
              <a:latin typeface="Microsoft YaHei UI" panose="020B0503020204020204" pitchFamily="34" charset="-122"/>
              <a:ea typeface="Microsoft YaHei UI"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rtl="0"/>
            <a:fld id="{CF51AE2C-8B7B-40C3-8C5A-56C59BDAE909}" type="datetime1">
              <a:rPr lang="zh-CN" altLang="en-US" noProof="0" smtClean="0"/>
              <a:t>2024/7/15</a:t>
            </a:fld>
            <a:endParaRPr lang="zh-CN" altLang="en-US" noProof="0" dirty="0"/>
          </a:p>
        </p:txBody>
      </p:sp>
      <p:sp>
        <p:nvSpPr>
          <p:cNvPr id="5" name="页脚占位符 4"/>
          <p:cNvSpPr>
            <a:spLocks noGrp="1"/>
          </p:cNvSpPr>
          <p:nvPr>
            <p:ph type="ftr" sz="quarter" idx="11"/>
          </p:nvPr>
        </p:nvSpPr>
        <p:spPr/>
        <p:txBody>
          <a:bodyPr/>
          <a:lstStyle/>
          <a:p>
            <a:pPr rtl="0"/>
            <a:endParaRPr lang="zh-CN" altLang="en-US" noProof="0" dirty="0"/>
          </a:p>
        </p:txBody>
      </p:sp>
      <p:sp>
        <p:nvSpPr>
          <p:cNvPr id="6" name="灯片编号占位符 5"/>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594B28-E256-46BF-A431-F37388FDCB4F}" type="datetime1">
              <a:rPr lang="zh-CN" altLang="en-US" smtClean="0"/>
              <a:t>2024/7/15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ED6580AB-5C3C-4B4F-8E2A-8B7A0A8CE695}" type="slidenum">
              <a:rPr lang="en-US" altLang="zh-CN" smtClean="0"/>
              <a:t>‹#›</a:t>
            </a:fld>
            <a:endParaRPr lang="zh-CN" alt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0594B28-E256-46BF-A431-F37388FDCB4F}" type="datetime1">
              <a:rPr lang="zh-CN" altLang="en-US" smtClean="0"/>
              <a:t>2024/7/15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ED6580AB-5C3C-4B4F-8E2A-8B7A0A8CE695}" type="slidenum">
              <a:rPr lang="en-US" altLang="zh-CN" smtClean="0"/>
              <a:t>‹#›</a:t>
            </a:fld>
            <a:endParaRPr lang="zh-CN" alt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rtl="0"/>
            <a:fld id="{D5FA9470-9100-42C4-A726-BE15E2604353}" type="datetime1">
              <a:rPr lang="zh-CN" altLang="en-US" noProof="0" smtClean="0"/>
              <a:t>2024/7/15</a:t>
            </a:fld>
            <a:endParaRPr lang="zh-CN" altLang="en-US" noProof="0" dirty="0"/>
          </a:p>
        </p:txBody>
      </p:sp>
      <p:sp>
        <p:nvSpPr>
          <p:cNvPr id="5" name="页脚占位符 4"/>
          <p:cNvSpPr>
            <a:spLocks noGrp="1"/>
          </p:cNvSpPr>
          <p:nvPr>
            <p:ph type="ftr" sz="quarter" idx="11"/>
          </p:nvPr>
        </p:nvSpPr>
        <p:spPr/>
        <p:txBody>
          <a:bodyPr/>
          <a:lstStyle/>
          <a:p>
            <a:pPr rtl="0"/>
            <a:endParaRPr lang="zh-CN" altLang="en-US" noProof="0" dirty="0"/>
          </a:p>
        </p:txBody>
      </p:sp>
      <p:sp>
        <p:nvSpPr>
          <p:cNvPr id="6" name="灯片编号占位符 5"/>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rtl="0"/>
            <a:fld id="{7F0B3984-B1E9-4F59-866A-085F33865636}" type="datetime1">
              <a:rPr lang="zh-CN" altLang="en-US" noProof="0" smtClean="0"/>
              <a:t>2024/7/15</a:t>
            </a:fld>
            <a:endParaRPr lang="zh-CN" altLang="en-US" noProof="0" dirty="0"/>
          </a:p>
        </p:txBody>
      </p:sp>
      <p:sp>
        <p:nvSpPr>
          <p:cNvPr id="5" name="页脚占位符 4"/>
          <p:cNvSpPr>
            <a:spLocks noGrp="1"/>
          </p:cNvSpPr>
          <p:nvPr>
            <p:ph type="ftr" sz="quarter" idx="11"/>
          </p:nvPr>
        </p:nvSpPr>
        <p:spPr/>
        <p:txBody>
          <a:bodyPr/>
          <a:lstStyle/>
          <a:p>
            <a:pPr rtl="0"/>
            <a:endParaRPr lang="zh-CN" altLang="en-US" noProof="0" dirty="0"/>
          </a:p>
        </p:txBody>
      </p:sp>
      <p:sp>
        <p:nvSpPr>
          <p:cNvPr id="6" name="灯片编号占位符 5"/>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rtl="0"/>
            <a:fld id="{DF286819-A50A-4FAE-8E59-9A93E80432F6}" type="datetime1">
              <a:rPr lang="zh-CN" altLang="en-US" noProof="0" smtClean="0"/>
              <a:t>2024/7/15</a:t>
            </a:fld>
            <a:endParaRPr lang="zh-CN" altLang="en-US" noProof="0" dirty="0"/>
          </a:p>
        </p:txBody>
      </p:sp>
      <p:sp>
        <p:nvSpPr>
          <p:cNvPr id="6" name="页脚占位符 5"/>
          <p:cNvSpPr>
            <a:spLocks noGrp="1"/>
          </p:cNvSpPr>
          <p:nvPr>
            <p:ph type="ftr" sz="quarter" idx="11"/>
          </p:nvPr>
        </p:nvSpPr>
        <p:spPr/>
        <p:txBody>
          <a:bodyPr/>
          <a:lstStyle/>
          <a:p>
            <a:pPr rtl="0"/>
            <a:endParaRPr lang="zh-CN" altLang="en-US" noProof="0" dirty="0"/>
          </a:p>
        </p:txBody>
      </p:sp>
      <p:sp>
        <p:nvSpPr>
          <p:cNvPr id="7" name="灯片编号占位符 6"/>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rtl="0"/>
            <a:fld id="{F21037DB-D180-4138-81D2-00F1CFB14660}" type="datetime1">
              <a:rPr lang="zh-CN" altLang="en-US" noProof="0" smtClean="0"/>
              <a:t>2024/7/15</a:t>
            </a:fld>
            <a:endParaRPr lang="zh-CN" altLang="en-US" noProof="0" dirty="0"/>
          </a:p>
        </p:txBody>
      </p:sp>
      <p:sp>
        <p:nvSpPr>
          <p:cNvPr id="8" name="页脚占位符 7"/>
          <p:cNvSpPr>
            <a:spLocks noGrp="1"/>
          </p:cNvSpPr>
          <p:nvPr>
            <p:ph type="ftr" sz="quarter" idx="11"/>
          </p:nvPr>
        </p:nvSpPr>
        <p:spPr/>
        <p:txBody>
          <a:bodyPr/>
          <a:lstStyle/>
          <a:p>
            <a:pPr rtl="0"/>
            <a:endParaRPr lang="zh-CN" altLang="en-US" noProof="0" dirty="0"/>
          </a:p>
        </p:txBody>
      </p:sp>
      <p:sp>
        <p:nvSpPr>
          <p:cNvPr id="9" name="灯片编号占位符 8"/>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rtl="0"/>
            <a:fld id="{10B06D7F-8A32-4375-85C4-0A86C49D8F04}" type="datetime1">
              <a:rPr lang="zh-CN" altLang="en-US" noProof="0" smtClean="0"/>
              <a:t>2024/7/15</a:t>
            </a:fld>
            <a:endParaRPr lang="zh-CN" altLang="en-US" noProof="0" dirty="0"/>
          </a:p>
        </p:txBody>
      </p:sp>
      <p:sp>
        <p:nvSpPr>
          <p:cNvPr id="4" name="页脚占位符 3"/>
          <p:cNvSpPr>
            <a:spLocks noGrp="1"/>
          </p:cNvSpPr>
          <p:nvPr>
            <p:ph type="ftr" sz="quarter" idx="11"/>
          </p:nvPr>
        </p:nvSpPr>
        <p:spPr/>
        <p:txBody>
          <a:bodyPr/>
          <a:lstStyle/>
          <a:p>
            <a:pPr rtl="0"/>
            <a:endParaRPr lang="zh-CN" altLang="en-US" noProof="0" dirty="0"/>
          </a:p>
        </p:txBody>
      </p:sp>
      <p:sp>
        <p:nvSpPr>
          <p:cNvPr id="5" name="灯片编号占位符 4"/>
          <p:cNvSpPr>
            <a:spLocks noGrp="1"/>
          </p:cNvSpPr>
          <p:nvPr>
            <p:ph type="sldNum" sz="quarter" idx="12"/>
          </p:nvPr>
        </p:nvSpPr>
        <p:spPr/>
        <p:txBody>
          <a:bodyPr/>
          <a:lstStyle/>
          <a:p>
            <a:pPr rtl="0"/>
            <a:fld id="{ED6580AB-5C3C-4B4F-8E2A-8B7A0A8CE695}" type="slidenum">
              <a:rPr lang="en-US" altLang="zh-CN" noProof="0" smtClean="0"/>
              <a:t>‹#›</a:t>
            </a:fld>
            <a:endParaRPr lang="zh-CN" altLang="en-US"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594B28-E256-46BF-A431-F37388FDCB4F}" type="datetime1">
              <a:rPr lang="zh-CN" altLang="en-US" smtClean="0"/>
              <a:t>2024/7/15</a:t>
            </a:fld>
            <a:endParaRPr lang="zh-CN" altLang="en-US" dirty="0"/>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ED6580AB-5C3C-4B4F-8E2A-8B7A0A8CE695}" type="slidenum">
              <a:rPr lang="en-US" altLang="zh-CN" smtClean="0"/>
              <a:t>‹#›</a:t>
            </a:fld>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0594B28-E256-46BF-A431-F37388FDCB4F}" type="datetime1">
              <a:rPr lang="zh-CN" altLang="en-US" smtClean="0"/>
              <a:t>2024/7/15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ED6580AB-5C3C-4B4F-8E2A-8B7A0A8CE695}" type="slidenum">
              <a:rPr lang="en-US" altLang="zh-CN" smtClean="0"/>
              <a:t>‹#›</a:t>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0594B28-E256-46BF-A431-F37388FDCB4F}" type="datetime1">
              <a:rPr lang="zh-CN" altLang="en-US" smtClean="0"/>
              <a:t>2024/7/15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ED6580AB-5C3C-4B4F-8E2A-8B7A0A8CE695}" type="slidenum">
              <a:rPr lang="en-US" altLang="zh-CN" smtClean="0"/>
              <a:t>‹#›</a:t>
            </a:fld>
            <a:endParaRPr lang="zh-CN" alt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94B28-E256-46BF-A431-F37388FDCB4F}" type="datetime1">
              <a:rPr lang="zh-CN" altLang="en-US" smtClean="0"/>
              <a:t>2024/7/15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altLang="zh-CN"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customXml" Target="../ink/ink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10505686" y="-2739156"/>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24" name="文本框 23"/>
          <p:cNvSpPr txBox="1"/>
          <p:nvPr/>
        </p:nvSpPr>
        <p:spPr>
          <a:xfrm>
            <a:off x="1986973" y="2023258"/>
            <a:ext cx="7252535" cy="615553"/>
          </a:xfrm>
          <a:prstGeom prst="rect">
            <a:avLst/>
          </a:prstGeom>
          <a:noFill/>
        </p:spPr>
        <p:txBody>
          <a:bodyPr wrap="square" lIns="0" tIns="0" rIns="0" bIns="0" rtlCol="0">
            <a:spAutoFit/>
          </a:bodyPr>
          <a:lstStyle/>
          <a:p>
            <a:r>
              <a:rPr lang="zh-CN" altLang="en-US" sz="4000" b="1" dirty="0">
                <a:solidFill>
                  <a:srgbClr val="002060"/>
                </a:solidFill>
                <a:latin typeface="Microsoft YaHei UI" panose="020B0503020204020204" pitchFamily="34" charset="-122"/>
                <a:ea typeface="Microsoft YaHei UI" panose="020B0503020204020204" pitchFamily="34" charset="-122"/>
                <a:cs typeface="Segoe UI" panose="020B0502040204020203" pitchFamily="34" charset="0"/>
              </a:rPr>
              <a:t>新公司法的适用要点解读</a:t>
            </a:r>
          </a:p>
        </p:txBody>
      </p:sp>
      <p:sp>
        <p:nvSpPr>
          <p:cNvPr id="55" name="长方形 54"/>
          <p:cNvSpPr/>
          <p:nvPr/>
        </p:nvSpPr>
        <p:spPr>
          <a:xfrm>
            <a:off x="1986973" y="3610722"/>
            <a:ext cx="9541457" cy="1216936"/>
          </a:xfrm>
          <a:prstGeom prst="rect">
            <a:avLst/>
          </a:prstGeom>
        </p:spPr>
        <p:txBody>
          <a:bodyPr wrap="square" lIns="0" tIns="0" rIns="0" bIns="0" rtlCol="0">
            <a:spAutoFit/>
          </a:bodyPr>
          <a:lstStyle/>
          <a:p>
            <a:pPr rtl="0">
              <a:lnSpc>
                <a:spcPct val="150000"/>
              </a:lnSpc>
            </a:pPr>
            <a:r>
              <a:rPr lang="zh-CN" altLang="en-US" sz="28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rPr>
              <a:t>刘  斌</a:t>
            </a:r>
            <a:endParaRPr lang="en-US" altLang="zh-CN" sz="28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endParaRPr>
          </a:p>
          <a:p>
            <a:pPr rtl="0">
              <a:lnSpc>
                <a:spcPct val="150000"/>
              </a:lnSpc>
            </a:pPr>
            <a:r>
              <a:rPr lang="zh-CN" altLang="en-US" sz="28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rPr>
              <a:t>中国政法大学商法研究所、公司法修改工作专班</a:t>
            </a:r>
            <a:endParaRPr lang="en-US" altLang="zh-CN" sz="2800" b="1" dirty="0">
              <a:solidFill>
                <a:srgbClr val="00206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3" name="标题 2" hidden="1"/>
          <p:cNvSpPr>
            <a:spLocks noGrp="1"/>
          </p:cNvSpPr>
          <p:nvPr>
            <p:ph type="ctr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fontScale="85000" lnSpcReduction="10000"/>
          </a:bodyPr>
          <a:lstStyle/>
          <a:p>
            <a:pPr>
              <a:lnSpc>
                <a:spcPct val="11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（四）健康资本市场基础性制度，促进资本市场健康发展。</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pPr>
            <a:r>
              <a:rPr lang="en-US" altLang="zh-CN" b="1" dirty="0">
                <a:latin typeface="宋体" panose="02010600030101010101" pitchFamily="2" charset="-122"/>
                <a:ea typeface="宋体" panose="02010600030101010101" pitchFamily="2" charset="-122"/>
              </a:rPr>
              <a:t>2020</a:t>
            </a:r>
            <a:r>
              <a:rPr lang="zh-CN" altLang="en-US" b="1" dirty="0">
                <a:latin typeface="宋体" panose="02010600030101010101" pitchFamily="2" charset="-122"/>
                <a:ea typeface="宋体" panose="02010600030101010101" pitchFamily="2" charset="-122"/>
              </a:rPr>
              <a:t>年</a:t>
            </a:r>
            <a:r>
              <a:rPr lang="en-US" altLang="zh-CN" b="1" dirty="0">
                <a:latin typeface="宋体" panose="02010600030101010101" pitchFamily="2" charset="-122"/>
                <a:ea typeface="宋体" panose="02010600030101010101" pitchFamily="2" charset="-122"/>
              </a:rPr>
              <a:t>10</a:t>
            </a:r>
            <a:r>
              <a:rPr lang="zh-CN" altLang="en-US" b="1" dirty="0">
                <a:latin typeface="宋体" panose="02010600030101010101" pitchFamily="2" charset="-122"/>
                <a:ea typeface="宋体" panose="02010600030101010101" pitchFamily="2" charset="-122"/>
              </a:rPr>
              <a:t>月，国务院发布</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国务院关于进一步提高上市公司质量的意见</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en-US" altLang="zh-CN" b="1" dirty="0">
                <a:latin typeface="宋体" panose="02010600030101010101" pitchFamily="2" charset="-122"/>
                <a:ea typeface="宋体" panose="02010600030101010101" pitchFamily="2" charset="-122"/>
              </a:rPr>
              <a:t>2021</a:t>
            </a:r>
            <a:r>
              <a:rPr lang="zh-CN" altLang="en-US" b="1" dirty="0">
                <a:latin typeface="宋体" panose="02010600030101010101" pitchFamily="2" charset="-122"/>
                <a:ea typeface="宋体" panose="02010600030101010101" pitchFamily="2" charset="-122"/>
              </a:rPr>
              <a:t>年</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月，</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上市公司监督管理条例</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列入立法计划；</a:t>
            </a:r>
            <a:endParaRPr lang="en-US" altLang="zh-CN" b="1"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en-US" altLang="zh-CN" b="1" dirty="0">
                <a:latin typeface="宋体" panose="02010600030101010101" pitchFamily="2" charset="-122"/>
                <a:ea typeface="宋体" panose="02010600030101010101" pitchFamily="2" charset="-122"/>
              </a:rPr>
              <a:t>2022</a:t>
            </a:r>
            <a:r>
              <a:rPr lang="zh-CN" altLang="en-US" b="1" dirty="0">
                <a:latin typeface="宋体" panose="02010600030101010101" pitchFamily="2" charset="-122"/>
                <a:ea typeface="宋体" panose="02010600030101010101" pitchFamily="2" charset="-122"/>
              </a:rPr>
              <a:t>年</a:t>
            </a:r>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月</a:t>
            </a:r>
            <a:r>
              <a:rPr lang="en-US" altLang="zh-CN" b="1" dirty="0">
                <a:latin typeface="宋体" panose="02010600030101010101" pitchFamily="2" charset="-122"/>
                <a:ea typeface="宋体" panose="02010600030101010101" pitchFamily="2" charset="-122"/>
              </a:rPr>
              <a:t>22</a:t>
            </a:r>
            <a:r>
              <a:rPr lang="zh-CN" altLang="en-US" b="1" dirty="0">
                <a:latin typeface="宋体" panose="02010600030101010101" pitchFamily="2" charset="-122"/>
                <a:ea typeface="宋体" panose="02010600030101010101" pitchFamily="2" charset="-122"/>
              </a:rPr>
              <a:t>日，</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最高人民法院关于审理证券市场虚假陈述侵权民事赔偿案件的若干规定</a:t>
            </a:r>
            <a:r>
              <a:rPr lang="en-US" altLang="zh-CN"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（新虚假陈述司法解释）出台；</a:t>
            </a:r>
            <a:endParaRPr lang="en-US" altLang="zh-CN" b="1"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zh-CN" b="1" dirty="0">
                <a:latin typeface="宋体" panose="02010600030101010101" pitchFamily="2" charset="-122"/>
                <a:ea typeface="宋体" panose="02010600030101010101" pitchFamily="2" charset="-122"/>
              </a:rPr>
              <a:t>加快资本市场改革，尽快形成融资功能完备、基础制度扎实、市场监管有效、投资者合法权益得到充分保护的多层次市场体系。</a:t>
            </a:r>
            <a:endParaRPr lang="en-US" altLang="zh-CN" b="1" dirty="0">
              <a:latin typeface="宋体" panose="02010600030101010101" pitchFamily="2" charset="-122"/>
              <a:ea typeface="宋体" panose="02010600030101010101" pitchFamily="2" charset="-122"/>
            </a:endParaRPr>
          </a:p>
          <a:p>
            <a:pPr>
              <a:lnSpc>
                <a:spcPct val="110000"/>
              </a:lnSpc>
              <a:buFont typeface="Wingdings" panose="05000000000000000000" pitchFamily="2" charset="2"/>
              <a:buChar char="Ø"/>
            </a:pPr>
            <a:r>
              <a:rPr lang="zh-CN" altLang="zh-CN" b="1" dirty="0">
                <a:latin typeface="宋体" panose="02010600030101010101" pitchFamily="2" charset="-122"/>
                <a:ea typeface="宋体" panose="02010600030101010101" pitchFamily="2" charset="-122"/>
              </a:rPr>
              <a:t>修改公司法，完善公司资本、公司治理等基础性制度，加强对投资者特别是中小投资者合法权益的保护，是促进资本市场健康发展、有效服务实体经济的重要举措。</a:t>
            </a:r>
            <a:endParaRPr lang="zh-CN" altLang="en-US" b="1" dirty="0">
              <a:latin typeface="宋体" panose="02010600030101010101" pitchFamily="2" charset="-122"/>
              <a:ea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7435049" cy="732893"/>
          </a:xfrm>
          <a:prstGeom prst="rect">
            <a:avLst/>
          </a:prstGeom>
          <a:noFill/>
        </p:spPr>
        <p:txBody>
          <a:bodyPr wrap="none" rtlCol="0">
            <a:spAutoFit/>
          </a:bodyPr>
          <a:lstStyle/>
          <a:p>
            <a:pPr>
              <a:lnSpc>
                <a:spcPct val="120000"/>
              </a:lnSpc>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本轮公司法修订的背景与动因</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lnSpc>
                <a:spcPct val="100000"/>
              </a:lnSpc>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新《公司法》第</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211</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条</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违法分配利润的法律责任</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p>
          <a:p>
            <a:pPr>
              <a:lnSpc>
                <a:spcPct val="100000"/>
              </a:lnSpc>
              <a:buFont typeface="Wingdings" panose="05000000000000000000" pitchFamily="2" charset="2"/>
              <a:buChar char="p"/>
            </a:pPr>
            <a:r>
              <a:rPr lang="en-US" altLang="zh-CN" b="1" dirty="0">
                <a:latin typeface="Times New Roman" panose="02020603050405020304" pitchFamily="18" charset="0"/>
                <a:ea typeface="黑体" panose="02010609060101010101" pitchFamily="49" charset="-122"/>
                <a:cs typeface="Times New Roman" panose="02020603050405020304" pitchFamily="18" charset="0"/>
              </a:rPr>
              <a:t>公司违反本法规定向股东分配利润的，股东应当将违反规定分配的利润退还公司；给公司造成损失的，股东及</a:t>
            </a:r>
            <a:r>
              <a:rPr lang="en-US" altLang="zh-CN" b="1" u="sng"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负有责任的董事、监事、高级管理人员应当承担赔偿责任。</a:t>
            </a:r>
          </a:p>
          <a:p>
            <a:pPr algn="l">
              <a:lnSpc>
                <a:spcPct val="100000"/>
              </a:lnSpc>
              <a:buFont typeface="Wingdings" panose="05000000000000000000" pitchFamily="2" charset="2"/>
              <a:buChar char="p"/>
            </a:pP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利润分配</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lnSpc>
                <a:spcPct val="100000"/>
              </a:lnSpc>
              <a:buFont typeface="Wingdings" panose="05000000000000000000" pitchFamily="2" charset="2"/>
              <a:buChar char="p"/>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新《公司法》第</a:t>
            </a:r>
            <a:r>
              <a:rPr lang="en-US" altLang="zh-CN" dirty="0">
                <a:latin typeface="Times New Roman" panose="02020603050405020304" pitchFamily="18" charset="0"/>
                <a:ea typeface="黑体" panose="02010609060101010101" pitchFamily="49" charset="-122"/>
                <a:cs typeface="Times New Roman" panose="02020603050405020304" pitchFamily="18" charset="0"/>
              </a:rPr>
              <a:t>226</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条</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违法减资的效力</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p>
          <a:p>
            <a:pPr>
              <a:lnSpc>
                <a:spcPct val="100000"/>
              </a:lnSpc>
              <a:buFont typeface="Wingdings" panose="05000000000000000000" pitchFamily="2" charset="2"/>
              <a:buChar char="Ø"/>
            </a:pPr>
            <a:r>
              <a:rPr lang="en-US" altLang="zh-CN" dirty="0">
                <a:latin typeface="Times New Roman" panose="02020603050405020304" pitchFamily="18" charset="0"/>
                <a:ea typeface="黑体" panose="02010609060101010101" pitchFamily="49" charset="-122"/>
                <a:cs typeface="Times New Roman" panose="02020603050405020304" pitchFamily="18" charset="0"/>
              </a:rPr>
              <a:t>违反本法规定减少注册资本的，股东应当退还其收到的资金，</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减免股东出资的应当恢复原状</a:t>
            </a:r>
            <a:r>
              <a:rPr lang="en-US" altLang="zh-CN" dirty="0">
                <a:latin typeface="Times New Roman" panose="02020603050405020304" pitchFamily="18" charset="0"/>
                <a:ea typeface="黑体" panose="02010609060101010101" pitchFamily="49" charset="-122"/>
                <a:cs typeface="Times New Roman" panose="02020603050405020304" pitchFamily="18" charset="0"/>
              </a:rPr>
              <a:t>；给公司造成损失的，股东及</a:t>
            </a:r>
            <a:r>
              <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负有责任的董事、监事、高级管理人员应当承担赔偿责任。</a:t>
            </a:r>
          </a:p>
          <a:p>
            <a:pPr>
              <a:lnSpc>
                <a:spcPct val="100000"/>
              </a:lnSpc>
              <a:buFont typeface="Wingdings" panose="05000000000000000000" pitchFamily="2" charset="2"/>
              <a:buChar char="p"/>
            </a:pPr>
            <a:r>
              <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规范要点：违法减资的效力（无效）；法律责任</a:t>
            </a:r>
            <a:endParaRPr lang="en-US" altLang="zh-CN"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gn="l">
              <a:lnSpc>
                <a:spcPct val="100000"/>
              </a:lnSpc>
              <a:buFont typeface="Wingdings" panose="05000000000000000000" pitchFamily="2" charset="2"/>
              <a:buChar char="p"/>
            </a:pP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1" y="406744"/>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增加违法减资的法律后果</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lnSpc>
                <a:spcPct val="150000"/>
              </a:lnSpc>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新《公司法》第</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53</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条：</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抽逃出资的法律责任</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p>
          <a:p>
            <a:pPr marL="0" indent="666750">
              <a:lnSpc>
                <a:spcPct val="150000"/>
              </a:lnSpc>
              <a:buNone/>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公司成立后，股东不得抽逃出资。</a:t>
            </a:r>
          </a:p>
          <a:p>
            <a:pPr marL="0" indent="666750">
              <a:lnSpc>
                <a:spcPct val="150000"/>
              </a:lnSpc>
              <a:buNone/>
            </a:pPr>
            <a:r>
              <a:rPr lang="zh-CN" altLang="en-US"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违反前款规定的，股东应当返还抽逃的出资；给公司造成损失的，负有责任的董事、监事、高级管理人员应当与该股东承担连带赔偿责任。</a:t>
            </a:r>
            <a:endParaRPr lang="en-US" altLang="zh-CN"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修订要点：新增股东的返还义务、董监高的连带责任</a:t>
            </a:r>
          </a:p>
          <a:p>
            <a:pPr algn="l">
              <a:lnSpc>
                <a:spcPct val="100000"/>
              </a:lnSpc>
              <a:buFont typeface="Wingdings" panose="05000000000000000000" pitchFamily="2" charset="2"/>
              <a:buChar char="p"/>
            </a:pPr>
            <a:endPar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1" y="406744"/>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3.</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增加抽逃出资的法律责任</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163</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535305">
              <a:lnSpc>
                <a:spcPct val="110000"/>
              </a:lnSpc>
              <a:buNone/>
            </a:pPr>
            <a:r>
              <a:rPr lang="zh-CN" altLang="en-US" b="1" dirty="0">
                <a:latin typeface="黑体" panose="02010609060101010101" pitchFamily="49" charset="-122"/>
                <a:ea typeface="黑体" panose="02010609060101010101" pitchFamily="49" charset="-122"/>
              </a:rPr>
              <a:t>公司</a:t>
            </a:r>
            <a:r>
              <a:rPr lang="zh-CN" altLang="en-US" b="1" u="sng" dirty="0">
                <a:solidFill>
                  <a:srgbClr val="FF0000"/>
                </a:solidFill>
                <a:latin typeface="黑体" panose="02010609060101010101" pitchFamily="49" charset="-122"/>
                <a:ea typeface="黑体" panose="02010609060101010101" pitchFamily="49" charset="-122"/>
              </a:rPr>
              <a:t>不得为他人取得本公司或者其母公司的股份提供赠与、借款、担保以及其他财务资助</a:t>
            </a:r>
            <a:r>
              <a:rPr lang="zh-CN" altLang="en-US" b="1" dirty="0">
                <a:latin typeface="黑体" panose="02010609060101010101" pitchFamily="49" charset="-122"/>
                <a:ea typeface="黑体" panose="02010609060101010101" pitchFamily="49" charset="-122"/>
              </a:rPr>
              <a:t>，公司实施员工持股计划的除外。</a:t>
            </a:r>
          </a:p>
          <a:p>
            <a:pPr marL="0" indent="535305">
              <a:lnSpc>
                <a:spcPct val="110000"/>
              </a:lnSpc>
              <a:buNone/>
            </a:pPr>
            <a:r>
              <a:rPr lang="zh-CN" altLang="en-US" b="1" dirty="0">
                <a:latin typeface="黑体" panose="02010609060101010101" pitchFamily="49" charset="-122"/>
                <a:ea typeface="黑体" panose="02010609060101010101" pitchFamily="49" charset="-122"/>
              </a:rPr>
              <a:t>为公司利益，经股东会决议，或者董事会按照公司章程或者股东会的授权作出决议，公司可以为他人取得本公司或者其母公司的股份提供财务资助，但</a:t>
            </a:r>
            <a:r>
              <a:rPr lang="zh-CN" altLang="en-US" b="1" u="sng" dirty="0">
                <a:solidFill>
                  <a:srgbClr val="FF0000"/>
                </a:solidFill>
                <a:latin typeface="黑体" panose="02010609060101010101" pitchFamily="49" charset="-122"/>
                <a:ea typeface="黑体" panose="02010609060101010101" pitchFamily="49" charset="-122"/>
              </a:rPr>
              <a:t>财务资助的累计总额不得超过已发行股本总额的百分之十</a:t>
            </a:r>
            <a:r>
              <a:rPr lang="zh-CN" altLang="en-US" b="1" dirty="0">
                <a:latin typeface="黑体" panose="02010609060101010101" pitchFamily="49" charset="-122"/>
                <a:ea typeface="黑体" panose="02010609060101010101" pitchFamily="49" charset="-122"/>
              </a:rPr>
              <a:t>。董事会作出决议应当经全体董事的三分之二以上通过。</a:t>
            </a:r>
          </a:p>
          <a:p>
            <a:pPr marL="0" indent="535305">
              <a:lnSpc>
                <a:spcPct val="110000"/>
              </a:lnSpc>
              <a:buNone/>
            </a:pPr>
            <a:r>
              <a:rPr lang="zh-CN" altLang="en-US" b="1" dirty="0">
                <a:solidFill>
                  <a:srgbClr val="FF0000"/>
                </a:solidFill>
                <a:latin typeface="黑体" panose="02010609060101010101" pitchFamily="49" charset="-122"/>
                <a:ea typeface="黑体" panose="02010609060101010101" pitchFamily="49" charset="-122"/>
              </a:rPr>
              <a:t>违反前两款规定，给公司造成损失的，负有责任的董事、监事、高级管理人员应当承担赔偿责任。</a:t>
            </a:r>
          </a:p>
          <a:p>
            <a:pPr algn="l">
              <a:lnSpc>
                <a:spcPct val="100000"/>
              </a:lnSpc>
              <a:buFont typeface="Wingdings" panose="05000000000000000000" pitchFamily="2" charset="2"/>
              <a:buChar char="p"/>
            </a:pP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99628" y="453665"/>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4.</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禁止财务资助</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lgn="l">
              <a:lnSpc>
                <a:spcPct val="100000"/>
              </a:lnSpc>
              <a:buFont typeface="Wingdings" panose="05000000000000000000" pitchFamily="2" charset="2"/>
              <a:buChar char="p"/>
            </a:pP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新</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公司法</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第</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232</a:t>
            </a: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条：</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kern="0" dirty="0">
                <a:solidFill>
                  <a:srgbClr val="000000"/>
                </a:solidFill>
                <a:latin typeface="黑体" panose="02010609060101010101" pitchFamily="49" charset="-122"/>
                <a:ea typeface="黑体" panose="02010609060101010101" pitchFamily="49" charset="-122"/>
                <a:cs typeface="宋体" panose="02010600030101010101" pitchFamily="2" charset="-122"/>
              </a:rPr>
              <a:t>清算义务人</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p>
          <a:p>
            <a:pPr marL="9525" indent="701675" algn="l">
              <a:lnSpc>
                <a:spcPct val="100000"/>
              </a:lnSpc>
              <a:buNone/>
            </a:pP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公司因本法第二百二十九条第一款第一项、第二项、第四项、第五项规定而解散的，应当清算。</a:t>
            </a:r>
            <a:r>
              <a:rPr lang="zh-CN" altLang="zh-CN" b="1" u="sng"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董事为公司清算义务人</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，应当在解散事由出现之日起十五日内组成清算组进行清算。</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a:p>
            <a:pPr marL="9525" indent="701675" algn="l">
              <a:lnSpc>
                <a:spcPct val="100000"/>
              </a:lnSpc>
              <a:buNone/>
            </a:pP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清算组由董事组成，但是公司章程另有规定或者股东会决议另选他人的除外。</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a:p>
            <a:pPr marL="9525" indent="701675" algn="l">
              <a:lnSpc>
                <a:spcPct val="100000"/>
              </a:lnSpc>
              <a:buNone/>
            </a:pP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清算义务人</a:t>
            </a:r>
            <a:r>
              <a:rPr lang="zh-CN" altLang="zh-CN" b="1" u="sng"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未及时履行清算义务</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，给</a:t>
            </a:r>
            <a:r>
              <a:rPr lang="zh-CN" altLang="zh-CN" b="1" u="sng"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公司或者债权人造成损失的</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，应当承担赔偿责任。</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00000"/>
              </a:lnSpc>
              <a:buFont typeface="Wingdings" panose="05000000000000000000" pitchFamily="2" charset="2"/>
              <a:buChar char="p"/>
            </a:pP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1" y="406744"/>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5.</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清算义务人</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533244" y="2056333"/>
            <a:ext cx="7720781" cy="3673576"/>
          </a:xfrm>
        </p:spPr>
        <p:txBody>
          <a:bodyPr>
            <a:normAutofit fontScale="92500" lnSpcReduction="20000"/>
          </a:bodyPr>
          <a:lstStyle/>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完善董事任免赔偿规则</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完善信义义务的一般规定</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董监高的关联交易规制</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完善公司机会规则</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控股股东、实际控制人的法律责任</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董事对第三人责任</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新增董事责任保险条款</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7234673" cy="707886"/>
          </a:xfrm>
          <a:prstGeom prst="rect">
            <a:avLst/>
          </a:prstGeom>
          <a:noFill/>
        </p:spPr>
        <p:txBody>
          <a:bodyPr wrap="none" rtlCol="0">
            <a:spAutoFit/>
          </a:bodyPr>
          <a:lstStyle/>
          <a:p>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第四部分 董监高的履职与问责</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41779" y="1775001"/>
            <a:ext cx="10937845" cy="4679587"/>
          </a:xfrm>
        </p:spPr>
        <p:txBody>
          <a:bodyPr>
            <a:noAutofit/>
          </a:bodyPr>
          <a:lstStyle/>
          <a:p>
            <a:pPr marL="0" indent="358775">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70</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董事的任期、选任与辞任</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0" indent="762000">
              <a:lnSpc>
                <a:spcPct val="100000"/>
              </a:lnSpc>
              <a:buNone/>
            </a:pPr>
            <a:r>
              <a:rPr b="1" dirty="0">
                <a:latin typeface="黑体" panose="02010609060101010101" pitchFamily="49" charset="-122"/>
                <a:ea typeface="黑体" panose="02010609060101010101" pitchFamily="49" charset="-122"/>
                <a:cs typeface="Times New Roman" panose="02020603050405020304" pitchFamily="18" charset="0"/>
              </a:rPr>
              <a:t>董事任期由公司章程规定，但每届任期不得超过三年。董事任期届满，连选可以连任。</a:t>
            </a:r>
          </a:p>
          <a:p>
            <a:pPr marL="0" indent="762000">
              <a:lnSpc>
                <a:spcPct val="100000"/>
              </a:lnSpc>
              <a:buNone/>
            </a:pPr>
            <a:r>
              <a:rPr b="1" dirty="0">
                <a:latin typeface="黑体" panose="02010609060101010101" pitchFamily="49" charset="-122"/>
                <a:ea typeface="黑体" panose="02010609060101010101" pitchFamily="49" charset="-122"/>
                <a:cs typeface="Times New Roman" panose="02020603050405020304" pitchFamily="18" charset="0"/>
              </a:rPr>
              <a:t>董事任期届满未及时改选，或者董事在任期内辞任导致董事会成员低于法定人数的，在改选出的董事就任前，原董事仍应当依照法律、行政法规和公司章程的规定，履行董事职务。</a:t>
            </a:r>
          </a:p>
          <a:p>
            <a:pPr marL="0" indent="762000">
              <a:lnSpc>
                <a:spcPct val="100000"/>
              </a:lnSpc>
              <a:buNone/>
            </a:pP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董事辞任的，应当以书面形式通知公司，公司收到通知之日辞任生效，但存在前款规定情形的，董事应当继续履行职务。</a:t>
            </a:r>
            <a:endPar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要点：委任关系、强制留任、辞任生效时间</a:t>
            </a:r>
          </a:p>
          <a:p>
            <a:pPr marL="0" indent="358775">
              <a:lnSpc>
                <a:spcPct val="100000"/>
              </a:lnSpc>
              <a:buNone/>
            </a:pPr>
            <a:endPar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841779" y="614690"/>
            <a:ext cx="7128875" cy="523220"/>
          </a:xfrm>
          <a:prstGeom prst="rect">
            <a:avLst/>
          </a:prstGeom>
          <a:noFill/>
        </p:spPr>
        <p:txBody>
          <a:bodyPr wrap="none" rtlCol="0">
            <a:spAutoFit/>
          </a:bodyPr>
          <a:lstStyle/>
          <a:p>
            <a:r>
              <a:rPr lang="zh-CN" altLang="en-US"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一、完善任免赔偿制度：新增董事辞任规则</a:t>
            </a:r>
            <a:endParaRPr lang="en-US" altLang="zh-CN"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1101687" y="528810"/>
            <a:ext cx="8916956" cy="58477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新增董事解任赔偿规则</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5" name="文本框 4"/>
          <p:cNvSpPr txBox="1"/>
          <p:nvPr/>
        </p:nvSpPr>
        <p:spPr>
          <a:xfrm>
            <a:off x="978535" y="2035932"/>
            <a:ext cx="10234930" cy="2576667"/>
          </a:xfrm>
          <a:prstGeom prst="rect">
            <a:avLst/>
          </a:prstGeom>
          <a:noFill/>
        </p:spPr>
        <p:txBody>
          <a:bodyPr wrap="square" rtlCol="0">
            <a:spAutoFit/>
          </a:bodyPr>
          <a:lstStyle/>
          <a:p>
            <a:pPr marL="12700" indent="662305">
              <a:lnSpc>
                <a:spcPct val="150000"/>
              </a:lnSpc>
              <a:buFont typeface="Wingdings" panose="05000000000000000000" pitchFamily="2" charset="2"/>
              <a:buChar char="p"/>
            </a:pPr>
            <a:r>
              <a:rPr lang="zh-CN" altLang="en-US" sz="2800" b="1" dirty="0">
                <a:latin typeface="黑体" panose="02010609060101010101" pitchFamily="49" charset="-122"/>
                <a:ea typeface="黑体" panose="02010609060101010101" pitchFamily="49" charset="-122"/>
              </a:rPr>
              <a:t>新《公司法》第</a:t>
            </a:r>
            <a:r>
              <a:rPr lang="en-US" altLang="zh-CN" sz="2800" b="1" dirty="0">
                <a:latin typeface="黑体" panose="02010609060101010101" pitchFamily="49" charset="-122"/>
                <a:ea typeface="黑体" panose="02010609060101010101" pitchFamily="49" charset="-122"/>
              </a:rPr>
              <a:t>71</a:t>
            </a:r>
            <a:r>
              <a:rPr lang="zh-CN" altLang="en-US" sz="2800" b="1" dirty="0">
                <a:latin typeface="黑体" panose="02010609060101010101" pitchFamily="49" charset="-122"/>
                <a:ea typeface="黑体" panose="02010609060101010101" pitchFamily="49" charset="-122"/>
              </a:rPr>
              <a:t>条：</a:t>
            </a:r>
            <a:endParaRPr lang="en-US" altLang="zh-CN" sz="2800" b="1" dirty="0">
              <a:latin typeface="黑体" panose="02010609060101010101" pitchFamily="49" charset="-122"/>
              <a:ea typeface="黑体" panose="02010609060101010101" pitchFamily="49" charset="-122"/>
            </a:endParaRPr>
          </a:p>
          <a:p>
            <a:pPr marL="12700" indent="662305">
              <a:lnSpc>
                <a:spcPct val="150000"/>
              </a:lnSpc>
            </a:pPr>
            <a:r>
              <a:rPr lang="zh-CN" altLang="en-US" sz="2800" b="1" dirty="0">
                <a:latin typeface="黑体" panose="02010609060101010101" pitchFamily="49" charset="-122"/>
                <a:ea typeface="黑体" panose="02010609060101010101" pitchFamily="49" charset="-122"/>
              </a:rPr>
              <a:t>股东会可以决议解任董事，</a:t>
            </a:r>
            <a:r>
              <a:rPr lang="zh-CN" altLang="en-US" sz="2800" b="1" u="sng" dirty="0">
                <a:solidFill>
                  <a:srgbClr val="FF0000"/>
                </a:solidFill>
                <a:latin typeface="黑体" panose="02010609060101010101" pitchFamily="49" charset="-122"/>
                <a:ea typeface="黑体" panose="02010609060101010101" pitchFamily="49" charset="-122"/>
              </a:rPr>
              <a:t>决议作出之日</a:t>
            </a:r>
            <a:r>
              <a:rPr lang="zh-CN" altLang="en-US" sz="2800" b="1" dirty="0">
                <a:latin typeface="黑体" panose="02010609060101010101" pitchFamily="49" charset="-122"/>
                <a:ea typeface="黑体" panose="02010609060101010101" pitchFamily="49" charset="-122"/>
              </a:rPr>
              <a:t>解任生效。</a:t>
            </a:r>
          </a:p>
          <a:p>
            <a:pPr marL="12700" indent="662305">
              <a:lnSpc>
                <a:spcPct val="150000"/>
              </a:lnSpc>
            </a:pPr>
            <a:r>
              <a:rPr lang="zh-CN" altLang="en-US" sz="2800" b="1" dirty="0">
                <a:latin typeface="黑体" panose="02010609060101010101" pitchFamily="49" charset="-122"/>
                <a:ea typeface="黑体" panose="02010609060101010101" pitchFamily="49" charset="-122"/>
              </a:rPr>
              <a:t>无正当理由，在任期届满前解任董事的，该董事可以要求公司予以赔偿。</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627961" y="1872867"/>
            <a:ext cx="10940468" cy="4572000"/>
          </a:xfrm>
        </p:spPr>
        <p:txBody>
          <a:bodyPr>
            <a:noAutofit/>
          </a:bodyPr>
          <a:lstStyle/>
          <a:p>
            <a:pPr>
              <a:lnSpc>
                <a:spcPct val="100000"/>
              </a:lnSpc>
              <a:buFont typeface="Wingdings" panose="05000000000000000000" pitchFamily="2" charset="2"/>
              <a:buChar char="p"/>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180</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条：董事、监事、高级管理人员对公司负有忠实义务，</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应当采取措施避免自身利益与公司利益冲突</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，不得利用职权牟取不正当利益。</a:t>
            </a:r>
          </a:p>
          <a:p>
            <a:pPr marL="0" indent="0">
              <a:lnSpc>
                <a:spcPct val="100000"/>
              </a:lnSpc>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　　董事、监事、高级管理人员对公司负有勤勉义务，执行职务应当为公司的最大利益尽到管理者通常应有的合理注意。</a:t>
            </a:r>
          </a:p>
          <a:p>
            <a:pPr marL="0" indent="0">
              <a:lnSpc>
                <a:spcPct val="100000"/>
              </a:lnSpc>
              <a:buFont typeface="Wingdings" panose="05000000000000000000" pitchFamily="2" charset="2"/>
              <a:buNone/>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　　公司的控股股东、实际控制人不担任公司董事但实际执行公司事务的，适用前两款规定。</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73426" y="517033"/>
            <a:ext cx="6311343"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二、完善信义义务的一般条款</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21954" y="1827160"/>
            <a:ext cx="11010899" cy="4731055"/>
          </a:xfrm>
        </p:spPr>
        <p:txBody>
          <a:bodyPr>
            <a:normAutofit fontScale="60000" lnSpcReduction="20000"/>
          </a:bodyPr>
          <a:lstStyle/>
          <a:p>
            <a:pPr marL="514350" indent="-285750" algn="just">
              <a:lnSpc>
                <a:spcPct val="120000"/>
              </a:lnSpc>
              <a:buFont typeface="Wingdings" panose="05000000000000000000" charset="0"/>
              <a:buChar char=""/>
            </a:pPr>
            <a:r>
              <a:rPr lang="zh-CN" sz="3400" b="1" kern="0" spc="40" dirty="0">
                <a:effectLst/>
                <a:latin typeface="黑体" panose="02010609060101010101" pitchFamily="49" charset="-122"/>
                <a:ea typeface="黑体" panose="02010609060101010101" pitchFamily="49" charset="-122"/>
                <a:cs typeface="宋体" pitchFamily="2" charset="-122"/>
                <a:sym typeface="+mn-ea"/>
              </a:rPr>
              <a:t>徐工集团工程机械股份有限公司章程</a:t>
            </a:r>
          </a:p>
          <a:p>
            <a:pPr indent="0" algn="just">
              <a:lnSpc>
                <a:spcPct val="120000"/>
              </a:lnSpc>
              <a:buFont typeface="Wingdings" panose="05000000000000000000" charset="0"/>
              <a:buNone/>
            </a:pPr>
            <a:r>
              <a:rPr lang="zh-CN" sz="3400" b="1" kern="0" spc="40" dirty="0">
                <a:effectLst/>
                <a:latin typeface="黑体" panose="02010609060101010101" pitchFamily="49" charset="-122"/>
                <a:ea typeface="黑体" panose="02010609060101010101" pitchFamily="49" charset="-122"/>
                <a:cs typeface="宋体" pitchFamily="2" charset="-122"/>
                <a:sym typeface="+mn-ea"/>
              </a:rPr>
              <a:t>第</a:t>
            </a:r>
            <a:r>
              <a:rPr lang="en-US" altLang="zh-CN" sz="3400" b="1" kern="0" spc="40" dirty="0">
                <a:effectLst/>
                <a:latin typeface="黑体" panose="02010609060101010101" pitchFamily="49" charset="-122"/>
                <a:ea typeface="黑体" panose="02010609060101010101" pitchFamily="49" charset="-122"/>
                <a:cs typeface="宋体" pitchFamily="2" charset="-122"/>
                <a:sym typeface="+mn-ea"/>
              </a:rPr>
              <a:t>97</a:t>
            </a:r>
            <a:r>
              <a:rPr lang="zh-CN" altLang="en-US" sz="3400" b="1" kern="0" spc="40" dirty="0">
                <a:effectLst/>
                <a:latin typeface="黑体" panose="02010609060101010101" pitchFamily="49" charset="-122"/>
                <a:ea typeface="黑体" panose="02010609060101010101" pitchFamily="49" charset="-122"/>
                <a:cs typeface="宋体" pitchFamily="2" charset="-122"/>
                <a:sym typeface="+mn-ea"/>
              </a:rPr>
              <a:t>条：</a:t>
            </a:r>
            <a:r>
              <a:rPr lang="zh-CN" sz="3400" b="1" kern="0" spc="40" dirty="0">
                <a:effectLst/>
                <a:latin typeface="黑体" panose="02010609060101010101" pitchFamily="49" charset="-122"/>
                <a:ea typeface="黑体" panose="02010609060101010101" pitchFamily="49" charset="-122"/>
                <a:cs typeface="宋体" pitchFamily="2" charset="-122"/>
                <a:sym typeface="+mn-ea"/>
              </a:rPr>
              <a:t>董事应当遵守法律、行政法规和本章程，对公司负有下列勤勉义务：</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（一）应谨慎、认真、勤勉地行使公司赋予的权利，以保证公司的商业行为符合国家法律、行政法规以及国家各项经济政策的要求，商业活动不超过营业执照规定的业务范围；</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（二）应公平对待所有股东；</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（三）及时了解公司业务经营管理状况；</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（四）应当对公司定期报告签署书面确认意见。保证公司所披露的信息真实、准确、</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完整;</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（五）应当如实向监事会提供有关情况和资料，不得妨碍监事会或者监事行使职权;</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（六）应维护公司资金安全；</a:t>
            </a:r>
          </a:p>
          <a:p>
            <a:pPr indent="0" algn="just">
              <a:lnSpc>
                <a:spcPct val="120000"/>
              </a:lnSpc>
              <a:buFont typeface="Wingdings" panose="05000000000000000000" charset="0"/>
              <a:buNone/>
            </a:pP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a:t>
            </a:r>
            <a:r>
              <a:rPr sz="3400" b="1" kern="0" spc="40" dirty="0" err="1">
                <a:solidFill>
                  <a:schemeClr val="tx1"/>
                </a:solidFill>
                <a:effectLst/>
                <a:latin typeface="黑体" panose="02010609060101010101" pitchFamily="49" charset="-122"/>
                <a:ea typeface="黑体" panose="02010609060101010101" pitchFamily="49" charset="-122"/>
                <a:cs typeface="宋体" pitchFamily="2" charset="-122"/>
                <a:sym typeface="+mn-ea"/>
              </a:rPr>
              <a:t>七）法律、行政法规、部门规章及本章程规定的其他勤勉义务</a:t>
            </a:r>
            <a:r>
              <a:rPr sz="3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rPr>
              <a:t>。</a:t>
            </a:r>
            <a:endParaRPr lang="zh-CN" altLang="en-US" b="1" dirty="0">
              <a:solidFill>
                <a:schemeClr val="tx1"/>
              </a:solidFill>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36171" y="620486"/>
            <a:ext cx="1043387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0" algn="l"/>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sym typeface="+mn-ea"/>
              </a:rPr>
              <a:t>勤勉义务的细化</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fontScale="92500" lnSpcReduction="20000"/>
          </a:bodyPr>
          <a:lstStyle/>
          <a:p>
            <a:pPr>
              <a:lnSpc>
                <a:spcPct val="120000"/>
              </a:lnSpc>
              <a:buFont typeface="Wingdings" panose="05000000000000000000" pitchFamily="2" charset="2"/>
              <a:buChar char="p"/>
            </a:pPr>
            <a:r>
              <a:rPr lang="zh-CN" altLang="en-US" sz="3600" b="1" u="sng" dirty="0">
                <a:latin typeface="黑体" panose="02010609060101010101" pitchFamily="49" charset="-122"/>
                <a:ea typeface="黑体" panose="02010609060101010101" pitchFamily="49" charset="-122"/>
                <a:cs typeface="Times New Roman" panose="02020603050405020304" pitchFamily="18" charset="0"/>
              </a:rPr>
              <a:t>总体评估：</a:t>
            </a:r>
            <a:r>
              <a:rPr lang="zh-CN" altLang="en-US" sz="3600" b="1" u="sng" dirty="0">
                <a:latin typeface="楷体" panose="02010609060101010101" charset="-122"/>
                <a:ea typeface="楷体" panose="02010609060101010101" charset="-122"/>
                <a:cs typeface="Times New Roman" panose="02020603050405020304" pitchFamily="18" charset="0"/>
              </a:rPr>
              <a:t>新法将对公司实务产生革命性的系统影响。</a:t>
            </a:r>
            <a:endParaRPr lang="en-US" altLang="zh-CN" sz="3600" b="1" u="sng" dirty="0">
              <a:latin typeface="楷体" panose="02010609060101010101" charset="-122"/>
              <a:ea typeface="楷体" panose="02010609060101010101" charset="-122"/>
              <a:cs typeface="Times New Roman" panose="02020603050405020304" pitchFamily="18" charset="0"/>
            </a:endParaRPr>
          </a:p>
          <a:p>
            <a:pPr>
              <a:lnSpc>
                <a:spcPct val="12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cs typeface="Times New Roman" panose="02020603050405020304" pitchFamily="18" charset="0"/>
              </a:rPr>
              <a:t>诉讼类业务枚举：</a:t>
            </a:r>
            <a:r>
              <a:rPr lang="zh-CN" altLang="en-US" sz="3600" b="1" dirty="0">
                <a:latin typeface="楷体" panose="02010609060101010101" charset="-122"/>
                <a:ea typeface="楷体" panose="02010609060101010101" charset="-122"/>
                <a:cs typeface="Times New Roman" panose="02020603050405020304" pitchFamily="18" charset="0"/>
              </a:rPr>
              <a:t>股权转让诉讼、法定代表人涤除诉讼、知情权诉讼、人格否认诉讼、出资纠纷诉讼、董监高责任等等多点开花。</a:t>
            </a:r>
            <a:endParaRPr lang="en-US" altLang="zh-CN" sz="3600" b="1" dirty="0">
              <a:latin typeface="楷体" panose="02010609060101010101" charset="-122"/>
              <a:ea typeface="楷体" panose="02010609060101010101" charset="-122"/>
              <a:cs typeface="Times New Roman" panose="02020603050405020304" pitchFamily="18" charset="0"/>
            </a:endParaRPr>
          </a:p>
          <a:p>
            <a:pPr>
              <a:lnSpc>
                <a:spcPct val="120000"/>
              </a:lnSpc>
              <a:buFont typeface="Wingdings" panose="05000000000000000000" pitchFamily="2" charset="2"/>
              <a:buChar char="Ø"/>
            </a:pPr>
            <a:r>
              <a:rPr lang="zh-CN" altLang="en-US" sz="3600" b="1" dirty="0">
                <a:latin typeface="黑体" panose="02010609060101010101" pitchFamily="49" charset="-122"/>
                <a:ea typeface="黑体" panose="02010609060101010101" pitchFamily="49" charset="-122"/>
                <a:cs typeface="Times New Roman" panose="02020603050405020304" pitchFamily="18" charset="0"/>
              </a:rPr>
              <a:t>非诉讼业务枚举：</a:t>
            </a:r>
            <a:r>
              <a:rPr lang="zh-CN" altLang="en-US" sz="3600" b="1" dirty="0">
                <a:latin typeface="楷体" panose="02010609060101010101" charset="-122"/>
                <a:ea typeface="楷体" panose="02010609060101010101" charset="-122"/>
                <a:cs typeface="Times New Roman" panose="02020603050405020304" pitchFamily="18" charset="0"/>
              </a:rPr>
              <a:t>单层制改革带来的公司治理结构调整、公司合规治理的内部建构、出资期限调整、授权资本制引入、类别股设置与安排、以及由此带来的普遍性的公司章程修改需求。</a:t>
            </a:r>
            <a:endParaRPr lang="en-US" altLang="zh-CN" sz="3600" b="1" dirty="0">
              <a:latin typeface="楷体" panose="02010609060101010101" charset="-122"/>
              <a:ea typeface="楷体" panose="02010609060101010101" charset="-122"/>
              <a:cs typeface="Times New Roman" panose="02020603050405020304" pitchFamily="18" charset="0"/>
            </a:endParaRPr>
          </a:p>
          <a:p>
            <a:pPr>
              <a:lnSpc>
                <a:spcPct val="120000"/>
              </a:lnSpc>
              <a:buFont typeface="Wingdings" panose="05000000000000000000" pitchFamily="2" charset="2"/>
              <a:buChar char="Ø"/>
            </a:pPr>
            <a:endParaRPr lang="en-US" altLang="zh-CN" sz="36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20000"/>
              </a:lnSpc>
              <a:buFont typeface="Wingdings" panose="05000000000000000000" pitchFamily="2" charset="2"/>
              <a:buChar char="p"/>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8480207" cy="707886"/>
          </a:xfrm>
          <a:prstGeom prst="rect">
            <a:avLst/>
          </a:prstGeom>
          <a:noFill/>
        </p:spPr>
        <p:txBody>
          <a:bodyPr wrap="none" rtlCol="0">
            <a:spAutoFit/>
          </a:bodyPr>
          <a:lstStyle/>
          <a:p>
            <a:pPr>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新公司法对公司法实务的影响评估</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07166" y="1709529"/>
            <a:ext cx="10707756" cy="4797287"/>
          </a:xfrm>
        </p:spPr>
        <p:txBody>
          <a:bodyPr>
            <a:normAutofit/>
          </a:bodyPr>
          <a:lstStyle/>
          <a:p>
            <a:pPr>
              <a:lnSpc>
                <a:spcPct val="11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182</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pPr>
            <a:r>
              <a:rPr b="1" dirty="0">
                <a:latin typeface="黑体" panose="02010609060101010101" pitchFamily="49" charset="-122"/>
                <a:ea typeface="黑体" panose="02010609060101010101" pitchFamily="49" charset="-122"/>
                <a:cs typeface="Times New Roman" panose="02020603050405020304" pitchFamily="18" charset="0"/>
              </a:rPr>
              <a:t>董事、监事、高级管理人员，</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直接或者间接</a:t>
            </a:r>
            <a:r>
              <a:rPr b="1" dirty="0">
                <a:latin typeface="黑体" panose="02010609060101010101" pitchFamily="49" charset="-122"/>
                <a:ea typeface="黑体" panose="02010609060101010101" pitchFamily="49" charset="-122"/>
                <a:cs typeface="Times New Roman" panose="02020603050405020304" pitchFamily="18" charset="0"/>
              </a:rPr>
              <a:t>与本公司订立合同或者进行交易，应当就与订立合同或者进行交易有关的事项向董事会或者股东会</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报告</a:t>
            </a:r>
            <a:r>
              <a:rPr b="1" dirty="0">
                <a:latin typeface="黑体" panose="02010609060101010101" pitchFamily="49" charset="-122"/>
                <a:ea typeface="黑体" panose="02010609060101010101" pitchFamily="49" charset="-122"/>
                <a:cs typeface="Times New Roman" panose="02020603050405020304" pitchFamily="18" charset="0"/>
              </a:rPr>
              <a:t>，并按照公司章程的规定</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经董事会或者股东会决议通过</a:t>
            </a:r>
            <a:r>
              <a:rPr b="1" dirty="0">
                <a:latin typeface="黑体" panose="02010609060101010101" pitchFamily="49" charset="-122"/>
                <a:ea typeface="黑体" panose="02010609060101010101" pitchFamily="49" charset="-122"/>
                <a:cs typeface="Times New Roman" panose="02020603050405020304" pitchFamily="18" charset="0"/>
              </a:rPr>
              <a:t>。</a:t>
            </a:r>
          </a:p>
          <a:p>
            <a:pPr>
              <a:lnSpc>
                <a:spcPct val="110000"/>
              </a:lnSpc>
              <a:buFont typeface="Wingdings" panose="05000000000000000000" pitchFamily="2" charset="2"/>
              <a:buChar char="Ø"/>
            </a:pPr>
            <a:r>
              <a:rPr b="1" dirty="0">
                <a:latin typeface="黑体" panose="02010609060101010101" pitchFamily="49" charset="-122"/>
                <a:ea typeface="黑体" panose="02010609060101010101" pitchFamily="49" charset="-122"/>
                <a:cs typeface="Times New Roman" panose="02020603050405020304" pitchFamily="18" charset="0"/>
              </a:rPr>
              <a:t>董事、监事、高级管理人员的近亲属，董事、监事、高级管理人员或者其近亲属直接或者间接控制的企业，以及与董事、监事、高级管理人员有其他关联关系的关联人，与公司订立合同或者进行交易，适用前款规定。</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07166" y="468300"/>
            <a:ext cx="4204997" cy="523220"/>
          </a:xfrm>
          <a:prstGeom prst="rect">
            <a:avLst/>
          </a:prstGeom>
          <a:noFill/>
        </p:spPr>
        <p:txBody>
          <a:bodyPr wrap="none" rtlCol="0">
            <a:spAutoFit/>
          </a:bodyPr>
          <a:lstStyle/>
          <a:p>
            <a:r>
              <a:rPr lang="zh-CN" altLang="en-US"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三、加强关联交易的规范</a:t>
            </a:r>
            <a:endParaRPr lang="en-US" altLang="zh-CN" sz="28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311964" y="1943931"/>
            <a:ext cx="9872869" cy="4368825"/>
          </a:xfrm>
        </p:spPr>
        <p:txBody>
          <a:bodyPr>
            <a:normAutofit/>
          </a:bodyPr>
          <a:lstStyle/>
          <a:p>
            <a:pPr>
              <a:lnSpc>
                <a:spcPct val="100000"/>
              </a:lnSpc>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新《公司法》第</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183</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条：</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marL="0" indent="538480">
              <a:lnSpc>
                <a:spcPct val="100000"/>
              </a:lnSpc>
              <a:buNone/>
            </a:pPr>
            <a:r>
              <a:rPr b="1" dirty="0">
                <a:latin typeface="Times New Roman" panose="02020603050405020304" pitchFamily="18" charset="0"/>
                <a:ea typeface="黑体" panose="02010609060101010101" pitchFamily="49" charset="-122"/>
                <a:cs typeface="Times New Roman" panose="02020603050405020304" pitchFamily="18" charset="0"/>
              </a:rPr>
              <a:t>董事、监事、高级管理人员，不得利用职务便利为自己或者他人谋取属于公司的商业机会。但是，有下列情形之一的除外：</a:t>
            </a:r>
          </a:p>
          <a:p>
            <a:pPr marL="0" indent="538480">
              <a:lnSpc>
                <a:spcPct val="100000"/>
              </a:lnSpc>
              <a:buNone/>
            </a:pPr>
            <a:r>
              <a:rPr b="1" dirty="0">
                <a:latin typeface="Times New Roman" panose="02020603050405020304" pitchFamily="18" charset="0"/>
                <a:ea typeface="黑体" panose="02010609060101010101" pitchFamily="49" charset="-122"/>
                <a:cs typeface="Times New Roman" panose="02020603050405020304" pitchFamily="18" charset="0"/>
              </a:rPr>
              <a:t>（一）向董事会或者股东会报告，并按照公司章程的规定经董事会或者股东会决议通过；</a:t>
            </a:r>
          </a:p>
          <a:p>
            <a:pPr marL="0" indent="538480">
              <a:lnSpc>
                <a:spcPct val="100000"/>
              </a:lnSpc>
              <a:buNone/>
            </a:pPr>
            <a:r>
              <a:rPr b="1" dirty="0">
                <a:latin typeface="Times New Roman" panose="02020603050405020304" pitchFamily="18" charset="0"/>
                <a:ea typeface="黑体" panose="02010609060101010101" pitchFamily="49" charset="-122"/>
                <a:cs typeface="Times New Roman" panose="02020603050405020304" pitchFamily="18" charset="0"/>
              </a:rPr>
              <a:t>（二）根据法律、行政法规或者公司章程的规定，公司不能利用该商业机会。</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510747" y="545244"/>
            <a:ext cx="4368504" cy="584775"/>
          </a:xfrm>
          <a:prstGeom prst="rect">
            <a:avLst/>
          </a:prstGeom>
          <a:noFill/>
        </p:spPr>
        <p:txBody>
          <a:bodyPr wrap="none" rtlCol="0">
            <a:spAutoFit/>
          </a:bodyPr>
          <a:lstStyle/>
          <a:p>
            <a:r>
              <a:rPr lang="zh-CN" altLang="en-US" sz="3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四、完善公司机会规则</a:t>
            </a:r>
            <a:endParaRPr lang="en-US" altLang="zh-CN" sz="3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101584" y="1709529"/>
            <a:ext cx="10202520" cy="4585253"/>
          </a:xfrm>
        </p:spPr>
        <p:txBody>
          <a:bodyPr>
            <a:normAutofit fontScale="85000" lnSpcReduction="20000"/>
          </a:bodyPr>
          <a:lstStyle/>
          <a:p>
            <a:pPr>
              <a:lnSpc>
                <a:spcPct val="120000"/>
              </a:lnSpc>
              <a:buFont typeface="Wingdings" panose="05000000000000000000"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新</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公司法</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latin typeface="SimHei" panose="02010609060101010101" pitchFamily="49" charset="-122"/>
                <a:ea typeface="SimHei" panose="02010609060101010101" pitchFamily="49" charset="-122"/>
                <a:cs typeface="Times New Roman" panose="02020603050405020304" pitchFamily="18" charset="0"/>
              </a:rPr>
              <a:t>第</a:t>
            </a:r>
            <a:r>
              <a:rPr lang="en-US" altLang="zh-CN" b="1" dirty="0">
                <a:latin typeface="SimHei" panose="02010609060101010101" pitchFamily="49" charset="-122"/>
                <a:ea typeface="SimHei" panose="02010609060101010101" pitchFamily="49" charset="-122"/>
                <a:cs typeface="Times New Roman" panose="02020603050405020304" pitchFamily="18" charset="0"/>
              </a:rPr>
              <a:t>180</a:t>
            </a:r>
            <a:r>
              <a:rPr lang="zh-CN" altLang="en-US" b="1" dirty="0">
                <a:latin typeface="SimHei" panose="02010609060101010101" pitchFamily="49" charset="-122"/>
                <a:ea typeface="SimHei" panose="02010609060101010101" pitchFamily="49" charset="-122"/>
                <a:cs typeface="Times New Roman" panose="02020603050405020304" pitchFamily="18" charset="0"/>
              </a:rPr>
              <a:t>条第</a:t>
            </a:r>
            <a:r>
              <a:rPr lang="en-US" altLang="zh-CN" b="1" dirty="0">
                <a:latin typeface="SimHei" panose="02010609060101010101" pitchFamily="49" charset="-122"/>
                <a:ea typeface="SimHei" panose="02010609060101010101" pitchFamily="49" charset="-122"/>
                <a:cs typeface="Times New Roman" panose="02020603050405020304" pitchFamily="18" charset="0"/>
              </a:rPr>
              <a:t>3</a:t>
            </a:r>
            <a:r>
              <a:rPr lang="zh-CN" altLang="en-US" b="1" dirty="0">
                <a:latin typeface="SimHei" panose="02010609060101010101" pitchFamily="49" charset="-122"/>
                <a:ea typeface="SimHei" panose="02010609060101010101" pitchFamily="49" charset="-122"/>
                <a:cs typeface="Times New Roman" panose="02020603050405020304" pitchFamily="18" charset="0"/>
              </a:rPr>
              <a:t>款</a:t>
            </a:r>
            <a:r>
              <a:rPr lang="en-US" altLang="zh-CN" b="1" dirty="0">
                <a:latin typeface="SimHei" panose="02010609060101010101" pitchFamily="49" charset="-122"/>
                <a:ea typeface="SimHei" panose="02010609060101010101" pitchFamily="49" charset="-122"/>
                <a:cs typeface="Times New Roman" panose="02020603050405020304" pitchFamily="18" charset="0"/>
              </a:rPr>
              <a:t>【</a:t>
            </a:r>
            <a:r>
              <a:rPr lang="zh-CN" altLang="en-US" b="1" dirty="0">
                <a:latin typeface="SimHei" panose="02010609060101010101" pitchFamily="49" charset="-122"/>
                <a:ea typeface="SimHei" panose="02010609060101010101" pitchFamily="49" charset="-122"/>
                <a:cs typeface="Times New Roman" panose="02020603050405020304" pitchFamily="18" charset="0"/>
              </a:rPr>
              <a:t>事实董事</a:t>
            </a:r>
            <a:r>
              <a:rPr lang="en-US" altLang="zh-CN" b="1" dirty="0">
                <a:latin typeface="SimHei" panose="02010609060101010101" pitchFamily="49" charset="-122"/>
                <a:ea typeface="SimHei" panose="02010609060101010101" pitchFamily="49" charset="-122"/>
                <a:cs typeface="Times New Roman" panose="02020603050405020304" pitchFamily="18" charset="0"/>
              </a:rPr>
              <a:t>】</a:t>
            </a:r>
          </a:p>
          <a:p>
            <a:pPr marL="12700" marR="238125" indent="436563">
              <a:lnSpc>
                <a:spcPct val="120000"/>
              </a:lnSpc>
              <a:spcBef>
                <a:spcPts val="0"/>
              </a:spcBef>
              <a:buNone/>
            </a:pPr>
            <a:r>
              <a:rPr lang="zh-CN" altLang="zh-CN"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公司的</a:t>
            </a:r>
            <a:r>
              <a:rPr lang="zh-CN" altLang="zh-CN"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控股股东、实际控制人</a:t>
            </a:r>
            <a:r>
              <a:rPr lang="zh-CN" altLang="zh-CN" b="1" dirty="0">
                <a:solidFill>
                  <a:srgbClr val="FF0000"/>
                </a:solidFill>
                <a:effectLst/>
                <a:highlight>
                  <a:srgbClr val="FFFF00"/>
                </a:highlight>
                <a:latin typeface="Times New Roman" panose="02020603050405020304" pitchFamily="18" charset="0"/>
                <a:ea typeface="宋体" panose="02010600030101010101" pitchFamily="2" charset="-122"/>
                <a:cs typeface="宋体" panose="02010600030101010101" pitchFamily="2" charset="-122"/>
              </a:rPr>
              <a:t>不担任公司董事</a:t>
            </a:r>
            <a:r>
              <a:rPr lang="zh-CN" altLang="zh-CN"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但</a:t>
            </a:r>
            <a:r>
              <a:rPr lang="zh-CN" altLang="zh-CN"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实际执行公司事务的</a:t>
            </a:r>
            <a:r>
              <a:rPr lang="zh-CN" altLang="zh-CN"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，适用前两款规定。</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buFont typeface="Wingdings"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新《公司法》第</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192</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条</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b="1" dirty="0">
                <a:latin typeface="Times New Roman" panose="02020603050405020304" pitchFamily="18" charset="0"/>
                <a:ea typeface="黑体" panose="02010609060101010101" pitchFamily="49" charset="-122"/>
                <a:cs typeface="Times New Roman" panose="02020603050405020304" pitchFamily="18" charset="0"/>
              </a:rPr>
              <a:t>影子董事与影子高管</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
            </a:r>
          </a:p>
          <a:p>
            <a:pPr marL="0" indent="534988">
              <a:lnSpc>
                <a:spcPct val="120000"/>
              </a:lnSpc>
              <a:buNone/>
            </a:pPr>
            <a:r>
              <a:rPr lang="zh-CN" altLang="en-US" b="1" dirty="0">
                <a:latin typeface="SimSun" panose="02010600030101010101" pitchFamily="2" charset="-122"/>
                <a:ea typeface="SimSun" panose="02010600030101010101" pitchFamily="2" charset="-122"/>
                <a:cs typeface="Times New Roman" panose="02020603050405020304" pitchFamily="18" charset="0"/>
              </a:rPr>
              <a:t>公司的控股股东、实际控制人</a:t>
            </a:r>
            <a:r>
              <a:rPr lang="zh-CN" altLang="en-US" b="1" u="sng" dirty="0">
                <a:solidFill>
                  <a:srgbClr val="FF0000"/>
                </a:solidFill>
                <a:latin typeface="SimSun" panose="02010600030101010101" pitchFamily="2" charset="-122"/>
                <a:ea typeface="SimSun" panose="02010600030101010101" pitchFamily="2" charset="-122"/>
                <a:cs typeface="Times New Roman" panose="02020603050405020304" pitchFamily="18" charset="0"/>
              </a:rPr>
              <a:t>指示</a:t>
            </a:r>
            <a:r>
              <a:rPr lang="zh-CN" altLang="en-US" b="1" dirty="0">
                <a:latin typeface="SimSun" panose="02010600030101010101" pitchFamily="2" charset="-122"/>
                <a:ea typeface="SimSun" panose="02010600030101010101" pitchFamily="2" charset="-122"/>
                <a:cs typeface="Times New Roman" panose="02020603050405020304" pitchFamily="18" charset="0"/>
              </a:rPr>
              <a:t>董事、高级管理人员从事损害公司或者股东利益的行为的，与该董事、高级管理人员承担连带责任。</a:t>
            </a:r>
            <a:endParaRPr lang="en-US" altLang="zh-CN" b="1" dirty="0">
              <a:latin typeface="SimSun" panose="02010600030101010101" pitchFamily="2" charset="-122"/>
              <a:ea typeface="SimSun" panose="02010600030101010101" pitchFamily="2" charset="-122"/>
              <a:cs typeface="Times New Roman" panose="02020603050405020304" pitchFamily="18" charset="0"/>
            </a:endParaRPr>
          </a:p>
          <a:p>
            <a:pPr>
              <a:lnSpc>
                <a:spcPct val="120000"/>
              </a:lnSpc>
              <a:buFont typeface="Wingdings" pitchFamily="2" charset="2"/>
              <a:buChar char="p"/>
            </a:pPr>
            <a:r>
              <a:rPr lang="zh-CN" altLang="en-US" dirty="0">
                <a:solidFill>
                  <a:srgbClr val="000000"/>
                </a:solidFill>
                <a:latin typeface="SimHei" panose="02010609060101010101" pitchFamily="49" charset="-122"/>
                <a:ea typeface="SimHei" panose="02010609060101010101" pitchFamily="49" charset="-122"/>
              </a:rPr>
              <a:t>要点</a:t>
            </a:r>
            <a:r>
              <a:rPr lang="zh-CN" altLang="en-US" b="1" dirty="0">
                <a:solidFill>
                  <a:srgbClr val="000000"/>
                </a:solidFill>
                <a:latin typeface="SimHei" panose="02010609060101010101" pitchFamily="49" charset="-122"/>
                <a:ea typeface="SimHei" panose="02010609060101010101" pitchFamily="49" charset="-122"/>
              </a:rPr>
              <a:t>：责任主体、指示、被指示主体、损害行为、责任形态</a:t>
            </a:r>
            <a:endParaRPr lang="zh-CN" altLang="en-US" b="1" dirty="0">
              <a:latin typeface="SimSun" panose="02010600030101010101" pitchFamily="2" charset="-122"/>
              <a:ea typeface="SimSun" panose="02010600030101010101" pitchFamily="2" charset="-122"/>
              <a:cs typeface="Times New Roman" panose="02020603050405020304" pitchFamily="18" charset="0"/>
            </a:endParaRPr>
          </a:p>
          <a:p>
            <a:pPr>
              <a:lnSpc>
                <a:spcPct val="120000"/>
              </a:lnSpc>
              <a:buFont typeface="Wingdings" pitchFamily="2" charset="2"/>
              <a:buChar char="p"/>
            </a:pPr>
            <a:r>
              <a:rPr lang="zh-CN" altLang="en-US" b="1" dirty="0">
                <a:latin typeface="Times New Roman" panose="02020603050405020304" pitchFamily="18" charset="0"/>
                <a:ea typeface="黑体" panose="02010609060101010101" pitchFamily="49" charset="-122"/>
                <a:cs typeface="Times New Roman" panose="02020603050405020304" pitchFamily="18" charset="0"/>
              </a:rPr>
              <a:t>特别注意概念变化：</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Ø"/>
            </a:pPr>
            <a:r>
              <a:rPr lang="zh-CN" altLang="en-US" b="1" dirty="0">
                <a:latin typeface="SimSun" panose="02010600030101010101" pitchFamily="2" charset="-122"/>
                <a:ea typeface="SimSun" panose="02010600030101010101" pitchFamily="2" charset="-122"/>
                <a:cs typeface="Times New Roman" panose="02020603050405020304" pitchFamily="18" charset="0"/>
              </a:rPr>
              <a:t>实际控制人：</a:t>
            </a:r>
            <a:r>
              <a:rPr b="1" dirty="0">
                <a:latin typeface="SimSun" panose="02010600030101010101" pitchFamily="2" charset="-122"/>
                <a:ea typeface="SimSun" panose="02010600030101010101" pitchFamily="2" charset="-122"/>
                <a:cs typeface="Times New Roman" panose="02020603050405020304" pitchFamily="18" charset="0"/>
              </a:rPr>
              <a:t>实际控制人，是指</a:t>
            </a:r>
            <a:r>
              <a:rPr lang="zh-CN" b="1" strike="sngStrike" dirty="0">
                <a:solidFill>
                  <a:srgbClr val="FF0000"/>
                </a:solidFill>
                <a:latin typeface="SimSun" panose="02010600030101010101" pitchFamily="2" charset="-122"/>
                <a:ea typeface="SimSun" panose="02010600030101010101" pitchFamily="2" charset="-122"/>
                <a:cs typeface="Times New Roman" panose="02020603050405020304" pitchFamily="18" charset="0"/>
              </a:rPr>
              <a:t>虽不是公司的股东，但</a:t>
            </a:r>
            <a:r>
              <a:rPr b="1" dirty="0">
                <a:latin typeface="SimSun" panose="02010600030101010101" pitchFamily="2" charset="-122"/>
                <a:ea typeface="SimSun" panose="02010600030101010101" pitchFamily="2" charset="-122"/>
                <a:cs typeface="Times New Roman" panose="02020603050405020304" pitchFamily="18" charset="0"/>
              </a:rPr>
              <a:t>通过投资关系、协议或者其他安排，能够实际支配公司行为的人。</a:t>
            </a:r>
            <a:r>
              <a:rPr lang="zh-CN" altLang="en-US" b="1" dirty="0">
                <a:latin typeface="SimSun" panose="02010600030101010101" pitchFamily="2" charset="-122"/>
                <a:ea typeface="SimSun" panose="02010600030101010101" pitchFamily="2" charset="-122"/>
                <a:cs typeface="Times New Roman" panose="02020603050405020304" pitchFamily="18" charset="0"/>
              </a:rPr>
              <a:t>（第</a:t>
            </a:r>
            <a:r>
              <a:rPr lang="en-US" altLang="zh-CN" b="1" dirty="0">
                <a:latin typeface="SimSun" panose="02010600030101010101" pitchFamily="2" charset="-122"/>
                <a:ea typeface="SimSun" panose="02010600030101010101" pitchFamily="2" charset="-122"/>
                <a:cs typeface="Times New Roman" panose="02020603050405020304" pitchFamily="18" charset="0"/>
              </a:rPr>
              <a:t>265</a:t>
            </a:r>
            <a:r>
              <a:rPr lang="zh-CN" altLang="en-US" b="1" dirty="0">
                <a:latin typeface="SimSun" panose="02010600030101010101" pitchFamily="2" charset="-122"/>
                <a:ea typeface="SimSun" panose="02010600030101010101" pitchFamily="2" charset="-122"/>
                <a:cs typeface="Times New Roman" panose="02020603050405020304" pitchFamily="18" charset="0"/>
              </a:rPr>
              <a:t>条）</a:t>
            </a:r>
            <a:endParaRPr lang="en-US" altLang="zh-CN" b="1" dirty="0">
              <a:latin typeface="SimSun" panose="02010600030101010101" pitchFamily="2" charset="-122"/>
              <a:ea typeface="SimSun" panose="02010600030101010101" pitchFamily="2" charset="-122"/>
              <a:cs typeface="Times New Roman" panose="02020603050405020304" pitchFamily="18" charset="0"/>
            </a:endParaRPr>
          </a:p>
          <a:p>
            <a:pPr>
              <a:lnSpc>
                <a:spcPct val="120000"/>
              </a:lnSpc>
              <a:buFont typeface="Wingdings" panose="05000000000000000000" pitchFamily="2" charset="2"/>
              <a:buChar char="p"/>
            </a:pP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367297" y="563218"/>
            <a:ext cx="5729454" cy="584775"/>
          </a:xfrm>
          <a:prstGeom prst="rect">
            <a:avLst/>
          </a:prstGeom>
          <a:noFill/>
        </p:spPr>
        <p:txBody>
          <a:bodyPr wrap="none" rtlCol="0">
            <a:spAutoFit/>
          </a:bodyPr>
          <a:lstStyle/>
          <a:p>
            <a:r>
              <a:rPr lang="zh-CN" altLang="en-US" sz="3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五、实质董事和实质高管条款</a:t>
            </a:r>
            <a:endParaRPr lang="en-US" altLang="zh-CN" sz="3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99930" y="1944644"/>
            <a:ext cx="10230679" cy="4475834"/>
          </a:xfrm>
        </p:spPr>
        <p:txBody>
          <a:bodyPr>
            <a:normAutofit/>
          </a:bodyPr>
          <a:lstStyle/>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191</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董事对第三人责任</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238125" marR="238125" indent="608330">
              <a:lnSpc>
                <a:spcPct val="100000"/>
              </a:lnSpc>
              <a:spcBef>
                <a:spcPts val="2250"/>
              </a:spcBef>
              <a:spcAft>
                <a:spcPts val="2250"/>
              </a:spcAft>
              <a:buNone/>
            </a:pPr>
            <a:r>
              <a:rPr lang="zh-CN" altLang="zh-CN"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董事、高级管理人员</a:t>
            </a:r>
            <a:r>
              <a:rPr lang="zh-CN" altLang="zh-CN" b="1" dirty="0">
                <a:solidFill>
                  <a:srgbClr val="000000"/>
                </a:solidFill>
                <a:effectLst/>
                <a:highlight>
                  <a:srgbClr val="FFFF00"/>
                </a:highlight>
                <a:latin typeface="黑体" panose="02010609060101010101" pitchFamily="49" charset="-122"/>
                <a:ea typeface="黑体" panose="02010609060101010101" pitchFamily="49" charset="-122"/>
                <a:cs typeface="宋体" panose="02010600030101010101" pitchFamily="2" charset="-122"/>
              </a:rPr>
              <a:t>执行职务</a:t>
            </a:r>
            <a:r>
              <a:rPr lang="zh-CN" altLang="zh-CN"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给他人造成损害的</a:t>
            </a:r>
            <a:r>
              <a:rPr lang="zh-CN" altLang="zh-CN"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，公司应当承担赔偿责任；董事、高级管理人员</a:t>
            </a:r>
            <a:r>
              <a:rPr lang="zh-CN" altLang="zh-CN"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存在故意或者重大过失的</a:t>
            </a:r>
            <a:r>
              <a:rPr lang="zh-CN" altLang="zh-CN"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b="1" dirty="0">
                <a:solidFill>
                  <a:srgbClr val="000000"/>
                </a:solidFill>
                <a:effectLst/>
                <a:highlight>
                  <a:srgbClr val="FFFF00"/>
                </a:highlight>
                <a:latin typeface="黑体" panose="02010609060101010101" pitchFamily="49" charset="-122"/>
                <a:ea typeface="黑体" panose="02010609060101010101" pitchFamily="49" charset="-122"/>
                <a:cs typeface="宋体" panose="02010600030101010101" pitchFamily="2" charset="-122"/>
              </a:rPr>
              <a:t>也</a:t>
            </a:r>
            <a:r>
              <a:rPr lang="zh-CN" altLang="zh-CN"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应当承担</a:t>
            </a:r>
            <a:r>
              <a:rPr lang="zh-CN" altLang="zh-CN"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赔偿责任</a:t>
            </a:r>
            <a:r>
              <a:rPr lang="zh-CN" altLang="zh-CN"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endParaRPr lang="zh-CN" altLang="zh-CN" b="1" dirty="0">
              <a:effectLst/>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p"/>
            </a:pPr>
            <a:r>
              <a:rPr lang="zh-CN" altLang="en-US" sz="3200" b="1" dirty="0">
                <a:solidFill>
                  <a:srgbClr val="000000"/>
                </a:solidFill>
                <a:latin typeface="黑体" panose="02010609060101010101" pitchFamily="49" charset="-122"/>
                <a:ea typeface="黑体" panose="02010609060101010101" pitchFamily="49" charset="-122"/>
              </a:rPr>
              <a:t>要点：</a:t>
            </a:r>
            <a:endParaRPr lang="en-US" altLang="zh-CN" sz="3200" b="1" dirty="0">
              <a:solidFill>
                <a:srgbClr val="000000"/>
              </a:solidFill>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pPr>
            <a:r>
              <a:rPr lang="zh-CN" altLang="en-US" b="1" dirty="0">
                <a:solidFill>
                  <a:srgbClr val="000000"/>
                </a:solidFill>
                <a:latin typeface="黑体" panose="02010609060101010101" pitchFamily="49" charset="-122"/>
                <a:ea typeface="黑体" panose="02010609060101010101" pitchFamily="49" charset="-122"/>
              </a:rPr>
              <a:t>侵权法要件：责任主体、执行职务、他人、损害、违法</a:t>
            </a:r>
            <a:endParaRPr lang="en-US" altLang="zh-CN" b="1" dirty="0">
              <a:solidFill>
                <a:srgbClr val="000000"/>
              </a:solidFill>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pPr>
            <a:r>
              <a:rPr lang="zh-CN" altLang="en-US" b="1" dirty="0">
                <a:solidFill>
                  <a:srgbClr val="000000"/>
                </a:solidFill>
                <a:latin typeface="黑体" panose="02010609060101010101" pitchFamily="49" charset="-122"/>
                <a:ea typeface="黑体" panose="02010609060101010101" pitchFamily="49" charset="-122"/>
              </a:rPr>
              <a:t>组织法要件：违反信义义务、故意或重大过失</a:t>
            </a:r>
            <a:endParaRPr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257754" y="437522"/>
            <a:ext cx="6322489" cy="58477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六、增加董事对第三人责任</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980660" y="1787857"/>
            <a:ext cx="10310192" cy="4586439"/>
          </a:xfrm>
        </p:spPr>
        <p:txBody>
          <a:bodyPr>
            <a:normAutofit/>
          </a:bodyPr>
          <a:lstStyle/>
          <a:p>
            <a:pPr marL="12700" indent="527050">
              <a:lnSpc>
                <a:spcPct val="100000"/>
              </a:lnSpc>
              <a:buFont typeface="Wingdings" panose="05000000000000000000" pitchFamily="2" charset="2"/>
              <a:buChar char="p"/>
            </a:pPr>
            <a:r>
              <a:rPr lang="zh-CN" altLang="en-US" sz="2400" dirty="0">
                <a:latin typeface="黑体" panose="02010609060101010101" pitchFamily="49" charset="-122"/>
                <a:ea typeface="黑体" panose="02010609060101010101" pitchFamily="49" charset="-122"/>
                <a:cs typeface="Times New Roman" panose="02020503050405090304" pitchFamily="18" charset="0"/>
              </a:rPr>
              <a:t>新《公司法》第</a:t>
            </a:r>
            <a:r>
              <a:rPr lang="en-US" altLang="zh-CN" sz="2400" dirty="0">
                <a:latin typeface="黑体" panose="02010609060101010101" pitchFamily="49" charset="-122"/>
                <a:ea typeface="黑体" panose="02010609060101010101" pitchFamily="49" charset="-122"/>
                <a:cs typeface="Times New Roman" panose="02020503050405090304" pitchFamily="18" charset="0"/>
              </a:rPr>
              <a:t>193</a:t>
            </a:r>
            <a:r>
              <a:rPr lang="zh-CN" altLang="en-US" sz="2400" dirty="0">
                <a:latin typeface="黑体" panose="02010609060101010101" pitchFamily="49" charset="-122"/>
                <a:ea typeface="黑体" panose="02010609060101010101" pitchFamily="49" charset="-122"/>
                <a:cs typeface="Times New Roman" panose="02020503050405090304" pitchFamily="18" charset="0"/>
              </a:rPr>
              <a:t>条：公司可以在董事任职期间为董事因执行公司职务承担的赔偿责任投保责任保险。</a:t>
            </a:r>
          </a:p>
          <a:p>
            <a:pPr marL="12700" indent="527050">
              <a:lnSpc>
                <a:spcPct val="100000"/>
              </a:lnSpc>
              <a:buFont typeface="Wingdings" panose="05000000000000000000" pitchFamily="2" charset="2"/>
              <a:buNone/>
            </a:pPr>
            <a:r>
              <a:rPr lang="zh-CN" altLang="en-US" sz="2400" dirty="0">
                <a:latin typeface="黑体" panose="02010609060101010101" pitchFamily="49" charset="-122"/>
                <a:ea typeface="黑体" panose="02010609060101010101" pitchFamily="49" charset="-122"/>
                <a:cs typeface="Times New Roman" panose="02020503050405090304" pitchFamily="18" charset="0"/>
              </a:rPr>
              <a:t>公司为董事投保责任保险或者续保后，董事会应当向股东会报告责任保险的投保金额、承保范围及保险费率等内容。</a:t>
            </a:r>
            <a:endParaRPr lang="en-US" altLang="zh-CN" sz="2400" dirty="0">
              <a:latin typeface="黑体" panose="02010609060101010101" pitchFamily="49" charset="-122"/>
              <a:ea typeface="黑体" panose="02010609060101010101" pitchFamily="49" charset="-122"/>
              <a:cs typeface="Times New Roman" panose="02020503050405090304" pitchFamily="18" charset="0"/>
            </a:endParaRPr>
          </a:p>
          <a:p>
            <a:pPr marL="469900" indent="-457200">
              <a:lnSpc>
                <a:spcPct val="100000"/>
              </a:lnSpc>
              <a:buFont typeface="Wingdings" panose="05000000000000000000" pitchFamily="2" charset="2"/>
              <a:buChar char="p"/>
            </a:pPr>
            <a:r>
              <a:rPr lang="en-US" altLang="zh-CN" sz="2400"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dirty="0">
                <a:latin typeface="黑体" panose="02010609060101010101" pitchFamily="49" charset="-122"/>
                <a:ea typeface="黑体" panose="02010609060101010101" pitchFamily="49" charset="-122"/>
                <a:cs typeface="Times New Roman" panose="02020503050405090304" pitchFamily="18" charset="0"/>
              </a:rPr>
              <a:t>公司章程设计要点</a:t>
            </a:r>
            <a:r>
              <a:rPr lang="en-US" altLang="zh-CN" sz="2400" dirty="0">
                <a:latin typeface="黑体" panose="02010609060101010101" pitchFamily="49" charset="-122"/>
                <a:ea typeface="黑体" panose="02010609060101010101" pitchFamily="49" charset="-122"/>
                <a:cs typeface="Times New Roman" panose="02020503050405090304" pitchFamily="18" charset="0"/>
              </a:rPr>
              <a:t>】</a:t>
            </a:r>
          </a:p>
          <a:p>
            <a:pPr marL="469900" indent="-457200">
              <a:lnSpc>
                <a:spcPct val="100000"/>
              </a:lnSpc>
              <a:buFont typeface="Wingdings" panose="05000000000000000000" pitchFamily="2" charset="2"/>
              <a:buChar char="Ø"/>
            </a:pPr>
            <a:r>
              <a:rPr lang="en-US" altLang="zh-CN" sz="2400" dirty="0">
                <a:solidFill>
                  <a:srgbClr val="FF0000"/>
                </a:solidFill>
                <a:latin typeface="黑体" panose="02010609060101010101" pitchFamily="49" charset="-122"/>
                <a:ea typeface="黑体" panose="02010609060101010101" pitchFamily="49" charset="-122"/>
                <a:cs typeface="Times New Roman" panose="02020503050405090304" pitchFamily="18" charset="0"/>
              </a:rPr>
              <a:t>1.</a:t>
            </a:r>
            <a:r>
              <a:rPr lang="zh-CN" altLang="en-US" sz="2400" dirty="0">
                <a:solidFill>
                  <a:srgbClr val="FF0000"/>
                </a:solidFill>
                <a:latin typeface="黑体" panose="02010609060101010101" pitchFamily="49" charset="-122"/>
                <a:ea typeface="黑体" panose="02010609060101010101" pitchFamily="49" charset="-122"/>
                <a:cs typeface="Times New Roman" panose="02020503050405090304" pitchFamily="18" charset="0"/>
              </a:rPr>
              <a:t>公司是否要投保董责险？</a:t>
            </a:r>
            <a:endParaRPr lang="en-US" altLang="zh-CN" sz="2400"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marL="469900" indent="-457200">
              <a:lnSpc>
                <a:spcPct val="100000"/>
              </a:lnSpc>
              <a:buFont typeface="Wingdings" panose="05000000000000000000" pitchFamily="2" charset="2"/>
              <a:buChar char="Ø"/>
            </a:pPr>
            <a:r>
              <a:rPr lang="en-US" altLang="zh-CN" sz="2400" dirty="0">
                <a:solidFill>
                  <a:srgbClr val="FF0000"/>
                </a:solidFill>
                <a:latin typeface="黑体" panose="02010609060101010101" pitchFamily="49" charset="-122"/>
                <a:ea typeface="黑体" panose="02010609060101010101" pitchFamily="49" charset="-122"/>
                <a:cs typeface="Times New Roman" panose="02020503050405090304" pitchFamily="18" charset="0"/>
              </a:rPr>
              <a:t>2.</a:t>
            </a:r>
            <a:r>
              <a:rPr lang="zh-CN" altLang="en-US" sz="2400" dirty="0">
                <a:solidFill>
                  <a:srgbClr val="FF0000"/>
                </a:solidFill>
                <a:latin typeface="黑体" panose="02010609060101010101" pitchFamily="49" charset="-122"/>
                <a:ea typeface="黑体" panose="02010609060101010101" pitchFamily="49" charset="-122"/>
                <a:cs typeface="Times New Roman" panose="02020503050405090304" pitchFamily="18" charset="0"/>
              </a:rPr>
              <a:t>董责险的决策程序</a:t>
            </a:r>
            <a:r>
              <a:rPr lang="zh-CN" altLang="en-US" sz="2400" dirty="0">
                <a:latin typeface="黑体" panose="02010609060101010101" pitchFamily="49" charset="-122"/>
                <a:ea typeface="黑体" panose="02010609060101010101" pitchFamily="49" charset="-122"/>
                <a:cs typeface="Times New Roman" panose="02020503050405090304" pitchFamily="18" charset="0"/>
              </a:rPr>
              <a:t>：默认模式为董事会决定</a:t>
            </a:r>
            <a:r>
              <a:rPr lang="en-US" altLang="zh-CN" sz="2400"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dirty="0">
                <a:latin typeface="黑体" panose="02010609060101010101" pitchFamily="49" charset="-122"/>
                <a:ea typeface="黑体" panose="02010609060101010101" pitchFamily="49" charset="-122"/>
                <a:cs typeface="Times New Roman" panose="02020503050405090304" pitchFamily="18" charset="0"/>
              </a:rPr>
              <a:t>报告股东会；公司章程也可以做出另外规定；</a:t>
            </a:r>
            <a:endParaRPr lang="en-US" altLang="zh-CN" sz="2400" dirty="0">
              <a:latin typeface="黑体" panose="02010609060101010101" pitchFamily="49" charset="-122"/>
              <a:ea typeface="黑体" panose="02010609060101010101" pitchFamily="49" charset="-122"/>
              <a:cs typeface="Times New Roman" panose="02020503050405090304" pitchFamily="18" charset="0"/>
            </a:endParaRPr>
          </a:p>
          <a:p>
            <a:pPr marL="469900" indent="-457200">
              <a:lnSpc>
                <a:spcPct val="100000"/>
              </a:lnSpc>
              <a:buFont typeface="Wingdings" panose="05000000000000000000" pitchFamily="2" charset="2"/>
              <a:buChar char="Ø"/>
            </a:pPr>
            <a:r>
              <a:rPr lang="en-US" altLang="zh-CN" sz="2400" dirty="0">
                <a:latin typeface="黑体" panose="02010609060101010101" pitchFamily="49" charset="-122"/>
                <a:ea typeface="黑体" panose="02010609060101010101" pitchFamily="49" charset="-122"/>
                <a:cs typeface="Times New Roman" panose="02020503050405090304" pitchFamily="18" charset="0"/>
              </a:rPr>
              <a:t>3.</a:t>
            </a:r>
            <a:r>
              <a:rPr lang="zh-CN" altLang="en-US" sz="2400" dirty="0">
                <a:latin typeface="黑体" panose="02010609060101010101" pitchFamily="49" charset="-122"/>
                <a:ea typeface="黑体" panose="02010609060101010101" pitchFamily="49" charset="-122"/>
                <a:cs typeface="Times New Roman" panose="02020503050405090304" pitchFamily="18" charset="0"/>
              </a:rPr>
              <a:t>对董责险的类型、保费数额、覆盖群体等作出规定。</a:t>
            </a:r>
            <a:endParaRPr lang="en-US" altLang="zh-CN" sz="2400"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80660" y="410817"/>
            <a:ext cx="63113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rPr>
              <a:t>七、董事责任保险及章程条款</a:t>
            </a:r>
            <a:endParaRPr kumimoji="0" lang="en-US" altLang="zh-CN" sz="36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Grp="1" noUngrp="1" noRot="1" noChangeAspect="1" noMove="1" noResize="1"/>
          </p:cNvGrpSpPr>
          <p:nvPr/>
        </p:nvGrpSpPr>
        <p:grpSpPr>
          <a:xfrm>
            <a:off x="0" y="0"/>
            <a:ext cx="12196668" cy="4570886"/>
            <a:chOff x="0" y="0"/>
            <a:chExt cx="12196668" cy="4570886"/>
          </a:xfrm>
        </p:grpSpPr>
        <p:sp>
          <p:nvSpPr>
            <p:cNvPr id="10" name="Rectangle 9"/>
            <p:cNvSpPr/>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1" name="Rectangle 10"/>
            <p:cNvSpPr/>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2" name="标题 1"/>
          <p:cNvSpPr>
            <a:spLocks noGrp="1"/>
          </p:cNvSpPr>
          <p:nvPr>
            <p:ph type="title"/>
          </p:nvPr>
        </p:nvSpPr>
        <p:spPr>
          <a:xfrm>
            <a:off x="1126348" y="1124262"/>
            <a:ext cx="8017652" cy="2690413"/>
          </a:xfrm>
        </p:spPr>
        <p:txBody>
          <a:bodyPr vert="horz" lIns="91440" tIns="45720" rIns="91440" bIns="45720" rtlCol="0" anchor="t">
            <a:normAutofit/>
          </a:bodyPr>
          <a:lstStyle/>
          <a:p>
            <a:r>
              <a:rPr kumimoji="1" lang="zh-CN" altLang="en-US" sz="5400" b="1" kern="1200" dirty="0">
                <a:solidFill>
                  <a:srgbClr val="FFFFFF"/>
                </a:solidFill>
                <a:latin typeface="+mj-lt"/>
                <a:ea typeface="+mj-ea"/>
                <a:cs typeface="+mj-cs"/>
              </a:rPr>
              <a:t>第五部分</a:t>
            </a:r>
            <a:br>
              <a:rPr kumimoji="1" lang="en-US" altLang="zh-CN" sz="5400" b="1" kern="1200" dirty="0">
                <a:solidFill>
                  <a:srgbClr val="FFFFFF"/>
                </a:solidFill>
                <a:latin typeface="+mj-lt"/>
                <a:ea typeface="+mj-ea"/>
                <a:cs typeface="+mj-cs"/>
              </a:rPr>
            </a:br>
            <a:r>
              <a:rPr kumimoji="1" lang="zh-CN" altLang="en-US" sz="5400" b="1" kern="1200" dirty="0">
                <a:solidFill>
                  <a:srgbClr val="FFFFFF"/>
                </a:solidFill>
                <a:latin typeface="+mj-lt"/>
                <a:ea typeface="+mj-ea"/>
                <a:cs typeface="+mj-cs"/>
              </a:rPr>
              <a:t>国家出资公司组织机构的特别规定</a:t>
            </a:r>
            <a:endParaRPr kumimoji="1" lang="en-US" altLang="zh-CN" sz="5400" kern="1200" dirty="0">
              <a:solidFill>
                <a:srgbClr val="FFFFFF"/>
              </a:solidFill>
              <a:latin typeface="+mj-lt"/>
              <a:ea typeface="+mj-ea"/>
              <a:cs typeface="+mj-cs"/>
            </a:endParaRPr>
          </a:p>
        </p:txBody>
      </p:sp>
      <p:pic>
        <p:nvPicPr>
          <p:cNvPr id="6" name="Graphic 5" descr="建筑物"/>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5646" y="5061057"/>
            <a:ext cx="1199733" cy="1199733"/>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numCol="2">
            <a:normAutofit/>
          </a:bodyPr>
          <a:lstStyle/>
          <a:p>
            <a:pPr marL="0" indent="0" algn="just">
              <a:lnSpc>
                <a:spcPct val="100000"/>
              </a:lnSpc>
              <a:buNone/>
            </a:pP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168</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条 【国家出资公司的概念】</a:t>
            </a:r>
          </a:p>
          <a:p>
            <a:pPr marL="0" indent="0" algn="just">
              <a:lnSpc>
                <a:spcPct val="100000"/>
              </a:lnSpc>
              <a:buNone/>
            </a:pP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169</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条 【国家出资公司的出资人】</a:t>
            </a:r>
          </a:p>
          <a:p>
            <a:pPr marL="0" indent="0" algn="just">
              <a:lnSpc>
                <a:spcPct val="100000"/>
              </a:lnSpc>
              <a:buNone/>
            </a:pP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170</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条 【国家出资公司中的党组织】</a:t>
            </a: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171</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【国有独资公司章程的制定】</a:t>
            </a: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172</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a:t>
            </a:r>
            <a:r>
              <a:rPr lang="zh-CN" altLang="en-US"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重大事项的决定</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a:t>
            </a: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173</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【国有独资公司的董事会】</a:t>
            </a: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174</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【国有独资公司的经理】</a:t>
            </a: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175</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【国有独资公司高层人员的兼职限制】</a:t>
            </a:r>
            <a:endPar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marL="0" indent="0" algn="just">
              <a:lnSpc>
                <a:spcPct val="100000"/>
              </a:lnSpc>
              <a:buNone/>
            </a:pP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176</a:t>
            </a:r>
            <a:r>
              <a:rPr lang="zh-CN" altLang="zh-CN" sz="2400" b="1"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条 【国有独资公司的审计委员会】</a:t>
            </a:r>
          </a:p>
          <a:p>
            <a:pPr marL="0" indent="0" algn="just">
              <a:lnSpc>
                <a:spcPct val="100000"/>
              </a:lnSpc>
              <a:buNone/>
            </a:pP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第</a:t>
            </a:r>
            <a:r>
              <a:rPr lang="en-US" altLang="zh-CN" sz="2400" b="1" kern="100" dirty="0">
                <a:effectLst/>
                <a:latin typeface="宋体" panose="02010600030101010101" pitchFamily="2" charset="-122"/>
                <a:ea typeface="宋体" panose="02010600030101010101" pitchFamily="2" charset="-122"/>
                <a:cs typeface="Times New Roman" panose="02020603050405020304" pitchFamily="18" charset="0"/>
              </a:rPr>
              <a:t>177</a:t>
            </a:r>
            <a:r>
              <a:rPr lang="zh-CN" altLang="zh-CN" sz="2400" b="1" kern="100" dirty="0">
                <a:effectLst/>
                <a:latin typeface="宋体" panose="02010600030101010101" pitchFamily="2" charset="-122"/>
                <a:ea typeface="宋体" panose="02010600030101010101" pitchFamily="2" charset="-122"/>
                <a:cs typeface="Times New Roman" panose="02020603050405020304" pitchFamily="18" charset="0"/>
              </a:rPr>
              <a:t>条 【国家出资公司的合规治理】</a:t>
            </a: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r>
              <a:rPr lang="zh-CN" altLang="en-US"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总览：共</a:t>
            </a:r>
            <a:r>
              <a:rPr lang="en-US" altLang="zh-CN"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10</a:t>
            </a:r>
            <a:r>
              <a:rPr lang="zh-CN" altLang="en-US"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条，</a:t>
            </a:r>
            <a:r>
              <a:rPr lang="en-US" altLang="zh-CN"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4</a:t>
            </a:r>
            <a:r>
              <a:rPr lang="zh-CN" altLang="en-US"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条规范国家出资公司，</a:t>
            </a:r>
            <a:r>
              <a:rPr lang="en-US" altLang="zh-CN"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6</a:t>
            </a:r>
            <a:r>
              <a:rPr lang="zh-CN" altLang="en-US" sz="2400" b="1" kern="100" dirty="0">
                <a:highlight>
                  <a:srgbClr val="FFFF00"/>
                </a:highlight>
                <a:latin typeface="宋体" panose="02010600030101010101" pitchFamily="2" charset="-122"/>
                <a:ea typeface="宋体" panose="02010600030101010101" pitchFamily="2" charset="-122"/>
                <a:cs typeface="Times New Roman" panose="02020603050405020304" pitchFamily="18" charset="0"/>
              </a:rPr>
              <a:t>条规范国有独资公司</a:t>
            </a:r>
            <a:r>
              <a:rPr lang="zh-CN" altLang="en-US" dirty="0">
                <a:highlight>
                  <a:srgbClr val="FFFF00"/>
                </a:highlight>
                <a:latin typeface="黑体" panose="02010609060101010101" pitchFamily="49" charset="-122"/>
                <a:ea typeface="黑体" panose="02010609060101010101" pitchFamily="49" charset="-122"/>
                <a:cs typeface="Times New Roman" panose="02020603050405020304" pitchFamily="18" charset="0"/>
              </a:rPr>
              <a:t>。</a:t>
            </a:r>
            <a:endParaRPr lang="en-US" altLang="zh-CN" dirty="0">
              <a:highlight>
                <a:srgbClr val="FFFF00"/>
              </a:highlight>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fontScale="77500" lnSpcReduction="20000"/>
          </a:bodyPr>
          <a:lstStyle/>
          <a:p>
            <a:pPr>
              <a:lnSpc>
                <a:spcPct val="120000"/>
              </a:lnSpc>
              <a:buFont typeface="Wingdings" panose="05000000000000000000" pitchFamily="2" charset="2"/>
              <a:buChar char="p"/>
            </a:pPr>
            <a:r>
              <a:rPr lang="en-US" altLang="zh-CN" sz="2800" b="1" u="sng" dirty="0">
                <a:latin typeface="黑体" panose="02010609060101010101" pitchFamily="49" charset="-122"/>
                <a:ea typeface="黑体" panose="02010609060101010101" pitchFamily="49" charset="-122"/>
                <a:cs typeface="Times New Roman" panose="02020603050405020304" pitchFamily="18" charset="0"/>
              </a:rPr>
              <a:t>1.</a:t>
            </a:r>
            <a:r>
              <a:rPr lang="zh-CN" altLang="en-US" sz="2800" b="1" u="sng" dirty="0">
                <a:latin typeface="黑体" panose="02010609060101010101" pitchFamily="49" charset="-122"/>
                <a:ea typeface="黑体" panose="02010609060101010101" pitchFamily="49" charset="-122"/>
                <a:cs typeface="Times New Roman" panose="02020603050405020304" pitchFamily="18" charset="0"/>
              </a:rPr>
              <a:t>范围扩大：从“国有独资公司”到“国家出资公司”</a:t>
            </a:r>
            <a:endParaRPr lang="en-US" altLang="zh-CN" sz="28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168</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条：“国家出资公司的组织机构，适用本章规定；本章没有规定的，适用本法其他规定。</a:t>
            </a:r>
          </a:p>
          <a:p>
            <a:pPr>
              <a:lnSpc>
                <a:spcPct val="120000"/>
              </a:lnSpc>
              <a:buFont typeface="Wingdings" panose="05000000000000000000" pitchFamily="2" charset="2"/>
              <a:buChar char="Ø"/>
            </a:pPr>
            <a:r>
              <a:rPr lang="zh-CN" altLang="en-US" sz="2800" b="1" dirty="0">
                <a:latin typeface="黑体" panose="02010609060101010101" pitchFamily="49" charset="-122"/>
                <a:ea typeface="黑体" panose="02010609060101010101" pitchFamily="49" charset="-122"/>
                <a:cs typeface="Times New Roman" panose="02020603050405020304" pitchFamily="18" charset="0"/>
              </a:rPr>
              <a:t>　　本法所称国家出资公司，是指国家出资的</a:t>
            </a:r>
            <a:r>
              <a:rPr lang="zh-CN" altLang="en-US"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国有独资公司</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国有资本控股公司</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，包括</a:t>
            </a:r>
            <a:r>
              <a:rPr lang="zh-CN" altLang="en-US" sz="28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国家出资的有限责任公司、股份有限公司</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p"/>
            </a:pPr>
            <a:r>
              <a:rPr lang="zh-CN" altLang="en-US" sz="2800" b="1" dirty="0">
                <a:latin typeface="黑体" panose="02010609060101010101" pitchFamily="49" charset="-122"/>
                <a:ea typeface="黑体" panose="02010609060101010101" pitchFamily="49" charset="-122"/>
                <a:cs typeface="Times New Roman" panose="02020603050405020304" pitchFamily="18" charset="0"/>
              </a:rPr>
              <a:t>规范意义：由国有到国家出资的表述转变，意义重大。由以往强调国家所有权与法人财产权的分离，到出资人所有权到控制权的分离。</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p"/>
            </a:pP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企业国有资产法</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zh-CN" b="1" dirty="0">
                <a:latin typeface="黑体" panose="02010609060101010101" pitchFamily="49" charset="-122"/>
                <a:ea typeface="黑体" panose="02010609060101010101" pitchFamily="49" charset="-122"/>
                <a:cs typeface="Times New Roman" panose="02020603050405020304" pitchFamily="18" charset="0"/>
              </a:rPr>
              <a:t>国家出资企业包括国有独资企业、国有独资公司、国有资本控股企业和国有资本参股企业</a:t>
            </a:r>
            <a:r>
              <a:rPr lang="zh-CN" altLang="en-US" sz="1800" b="1" dirty="0">
                <a:latin typeface="等线" panose="02010600030101010101" charset="-122"/>
                <a:ea typeface="宋体" panose="02010600030101010101" pitchFamily="2" charset="-122"/>
                <a:cs typeface="Times New Roman" panose="02020603050405020304" pitchFamily="18" charset="0"/>
              </a:rPr>
              <a:t>。</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规范要点：</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限于一级公司</a:t>
            </a:r>
            <a:r>
              <a:rPr lang="zh-CN" altLang="en-US" b="1" dirty="0">
                <a:latin typeface="黑体" panose="02010609060101010101" pitchFamily="49" charset="-122"/>
                <a:ea typeface="黑体" panose="02010609060101010101" pitchFamily="49" charset="-122"/>
                <a:cs typeface="Times New Roman" panose="02020603050405020304" pitchFamily="18" charset="0"/>
              </a:rPr>
              <a:t>；国有独资公司</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增加股份公司形式</a:t>
            </a:r>
            <a:r>
              <a:rPr lang="zh-CN" altLang="en-US" b="1" dirty="0">
                <a:latin typeface="黑体" panose="02010609060101010101" pitchFamily="49" charset="-122"/>
                <a:ea typeface="黑体" panose="02010609060101010101" pitchFamily="49" charset="-122"/>
                <a:cs typeface="Times New Roman" panose="02020603050405020304" pitchFamily="18" charset="0"/>
              </a:rPr>
              <a:t>；控股包括</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绝对控股和相对控股</a:t>
            </a:r>
            <a:r>
              <a:rPr lang="zh-CN" altLang="en-US" b="1" dirty="0">
                <a:latin typeface="黑体" panose="02010609060101010101" pitchFamily="49" charset="-122"/>
                <a:ea typeface="黑体" panose="02010609060101010101" pitchFamily="49" charset="-122"/>
                <a:cs typeface="Times New Roman" panose="02020603050405020304" pitchFamily="18" charset="0"/>
              </a:rPr>
              <a:t>，但</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不包括国有资本参股公司</a:t>
            </a:r>
            <a:r>
              <a:rPr lang="zh-CN" altLang="en-US" b="1" dirty="0">
                <a:latin typeface="黑体" panose="02010609060101010101" pitchFamily="49" charset="-122"/>
                <a:ea typeface="黑体" panose="02010609060101010101" pitchFamily="49" charset="-122"/>
                <a:cs typeface="Times New Roman" panose="02020603050405020304" pitchFamily="18" charset="0"/>
              </a:rPr>
              <a:t>。</a:t>
            </a: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62654" y="1606581"/>
            <a:ext cx="10867680" cy="4653937"/>
          </a:xfrm>
        </p:spPr>
        <p:txBody>
          <a:bodyPr>
            <a:normAutofit/>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2.</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统一规定履行出资人职责的机构</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169</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履行出资人职责的机构</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0" indent="809625"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国家出资公司，由国务院或者地方人民政府分别代表国家依法履行出资人职责，享有出资人权益。国务院或者地方人民政府可以授权</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国有资产监督管理机构或者其他部门、机构</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代表本级人民政府对国家出资公司履行出资人职责。</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809625"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代表本级人民政府履行出资人职责的机构、部门，以下统称为履行出资人职责的机构。</a:t>
            </a: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algn="l">
              <a:lnSpc>
                <a:spcPct val="100000"/>
              </a:lnSpc>
              <a:buFont typeface="Wingdings" panose="05000000000000000000" pitchFamily="2" charset="2"/>
              <a:buChar char="p"/>
            </a:pPr>
            <a:r>
              <a:rPr lang="zh-CN" altLang="en-US"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规范要点：纳入财政部门、党政部门、事业单位等出资人职责机构</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p"/>
            </a:pPr>
            <a:endParaRPr lang="en-US" altLang="zh-CN" sz="28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3.</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明确党对国家出资公司的领导</a:t>
            </a: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170</a:t>
            </a:r>
            <a:r>
              <a:rPr lang="zh-CN" altLang="en-US" b="1" dirty="0">
                <a:latin typeface="黑体" panose="02010609060101010101" pitchFamily="49" charset="-122"/>
                <a:ea typeface="黑体" panose="02010609060101010101" pitchFamily="49" charset="-122"/>
                <a:cs typeface="Times New Roman" panose="02020603050405020304" pitchFamily="18" charset="0"/>
              </a:rPr>
              <a:t>条： 国家出资公司中中国共产党的组织，</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按照中国共产党章程的规定</a:t>
            </a:r>
            <a:r>
              <a:rPr lang="zh-CN" altLang="en-US" b="1" dirty="0">
                <a:latin typeface="黑体" panose="02010609060101010101" pitchFamily="49" charset="-122"/>
                <a:ea typeface="黑体" panose="02010609060101010101" pitchFamily="49" charset="-122"/>
                <a:cs typeface="Times New Roman" panose="02020603050405020304" pitchFamily="18" charset="0"/>
              </a:rPr>
              <a:t>发挥领导作用，研究讨论公司重大经营管理事项，支持</a:t>
            </a:r>
            <a:r>
              <a:rPr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公司的组织机构</a:t>
            </a:r>
            <a:r>
              <a:rPr lang="zh-CN" altLang="en-US" b="1" dirty="0">
                <a:latin typeface="黑体" panose="02010609060101010101" pitchFamily="49" charset="-122"/>
                <a:ea typeface="黑体" panose="02010609060101010101" pitchFamily="49" charset="-122"/>
                <a:cs typeface="Times New Roman" panose="02020603050405020304" pitchFamily="18" charset="0"/>
              </a:rPr>
              <a:t>依法行使职权。</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规范要点：领导作用，不同于民企中的政治作用。</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领导作用：</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研究讨论，不决定（公司法意义上</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支持行权，不替代。</a:t>
            </a:r>
          </a:p>
          <a:p>
            <a:pPr>
              <a:lnSpc>
                <a:spcPct val="150000"/>
              </a:lnSpc>
              <a:buFont typeface="Wingdings" panose="05000000000000000000" pitchFamily="2" charset="2"/>
              <a:buChar char="p"/>
            </a:pP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242205" y="1975422"/>
            <a:ext cx="8868852" cy="4214098"/>
          </a:xfrm>
        </p:spPr>
        <p:txBody>
          <a:bodyPr>
            <a:normAutofit fontScale="85000" lnSpcReduction="20000"/>
          </a:bodyPr>
          <a:lstStyle/>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一、法定代表人制度改革</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二、公司集团与法人人格否认</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三、会议与决议制度改革</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四、单层制改革</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五、双层制下监事会的权力强化</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六、股东会</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董事会权力配置</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七、董事会</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经理层权力配置</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八、职工董事</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1059137" y="468300"/>
            <a:ext cx="8812028" cy="707886"/>
          </a:xfrm>
          <a:prstGeom prst="rect">
            <a:avLst/>
          </a:prstGeom>
          <a:noFill/>
        </p:spPr>
        <p:txBody>
          <a:bodyPr wrap="none" rtlCol="0">
            <a:spAutoFit/>
          </a:bodyPr>
          <a:lstStyle/>
          <a:p>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第二部分 公司治理结构改革及其影响</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党章</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第</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33</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i="0" u="none" strike="noStrike" dirty="0">
                <a:solidFill>
                  <a:srgbClr val="333333"/>
                </a:solidFill>
                <a:effectLst/>
                <a:latin typeface="黑体" panose="02010609060101010101" pitchFamily="49" charset="-122"/>
                <a:ea typeface="黑体" panose="02010609060101010101" pitchFamily="49" charset="-122"/>
              </a:rPr>
              <a:t>国有企业党委（党组）发挥领导作用，</a:t>
            </a:r>
            <a:r>
              <a:rPr lang="zh-CN" altLang="en-US" b="1" i="0" u="sng" strike="noStrike" dirty="0">
                <a:solidFill>
                  <a:srgbClr val="FF0000"/>
                </a:solidFill>
                <a:effectLst/>
                <a:latin typeface="黑体" panose="02010609060101010101" pitchFamily="49" charset="-122"/>
                <a:ea typeface="黑体" panose="02010609060101010101" pitchFamily="49" charset="-122"/>
              </a:rPr>
              <a:t>把方向、管大局、保落实</a:t>
            </a:r>
            <a:r>
              <a:rPr lang="zh-CN" altLang="en-US" b="1" i="0" u="none" strike="noStrike" dirty="0">
                <a:solidFill>
                  <a:srgbClr val="333333"/>
                </a:solidFill>
                <a:effectLst/>
                <a:latin typeface="黑体" panose="02010609060101010101" pitchFamily="49" charset="-122"/>
                <a:ea typeface="黑体" panose="02010609060101010101" pitchFamily="49" charset="-122"/>
              </a:rPr>
              <a:t>，</a:t>
            </a:r>
            <a:r>
              <a:rPr lang="zh-CN" altLang="en-US" b="1" i="0" u="sng" strike="noStrike" dirty="0">
                <a:solidFill>
                  <a:srgbClr val="FF0000"/>
                </a:solidFill>
                <a:effectLst/>
                <a:latin typeface="黑体" panose="02010609060101010101" pitchFamily="49" charset="-122"/>
                <a:ea typeface="黑体" panose="02010609060101010101" pitchFamily="49" charset="-122"/>
              </a:rPr>
              <a:t>依照规定讨论和决定企业重大事项</a:t>
            </a:r>
            <a:r>
              <a:rPr lang="zh-CN" altLang="en-US" b="1" i="0" u="none" strike="noStrike" dirty="0">
                <a:solidFill>
                  <a:srgbClr val="333333"/>
                </a:solidFill>
                <a:effectLst/>
                <a:latin typeface="黑体" panose="02010609060101010101" pitchFamily="49" charset="-122"/>
                <a:ea typeface="黑体" panose="02010609060101010101" pitchFamily="49" charset="-122"/>
              </a:rPr>
              <a:t>。国有企业和集体企业中党的基层组织，围绕企业生产经营开展工作。保证监督党和国家的方针、政策在本企业的贯彻执行；</a:t>
            </a:r>
            <a:r>
              <a:rPr lang="zh-CN" altLang="en-US" b="1" i="0" u="sng" strike="noStrike" dirty="0">
                <a:solidFill>
                  <a:srgbClr val="FF0000"/>
                </a:solidFill>
                <a:effectLst/>
                <a:latin typeface="黑体" panose="02010609060101010101" pitchFamily="49" charset="-122"/>
                <a:ea typeface="黑体" panose="02010609060101010101" pitchFamily="49" charset="-122"/>
              </a:rPr>
              <a:t>支持股东会、董事会、监事会和经理（厂长）依法行使职权</a:t>
            </a:r>
            <a:r>
              <a:rPr lang="zh-CN" altLang="en-US" b="1" i="0" u="none" strike="noStrike" dirty="0">
                <a:solidFill>
                  <a:srgbClr val="333333"/>
                </a:solidFill>
                <a:effectLst/>
                <a:latin typeface="黑体" panose="02010609060101010101" pitchFamily="49" charset="-122"/>
                <a:ea typeface="黑体" panose="02010609060101010101" pitchFamily="49" charset="-122"/>
              </a:rPr>
              <a:t>；全心全意依靠职工群众，支持职工代表大会开展工作；参与企业重大问题的决策；加强党组织的自身建设，领导思想政治工作、精神文明建设、统一战线工作和工会、共青团、妇女组织等群团组织。</a:t>
            </a: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396815" y="1606581"/>
            <a:ext cx="11542143" cy="5035759"/>
          </a:xfrm>
        </p:spPr>
        <p:txBody>
          <a:bodyPr>
            <a:normAutofit fontScale="92500" lnSpcReduction="10000"/>
          </a:bodyPr>
          <a:lstStyle/>
          <a:p>
            <a:pPr>
              <a:lnSpc>
                <a:spcPct val="120000"/>
              </a:lnSpc>
              <a:buFont typeface="Wingdings" panose="05000000000000000000" pitchFamily="2" charset="2"/>
              <a:buChar char="p"/>
            </a:pPr>
            <a:r>
              <a:rPr lang="zh-CN" altLang="en-US" sz="2600" b="1" i="0" u="none" strike="noStrike" dirty="0">
                <a:solidFill>
                  <a:srgbClr val="333333"/>
                </a:solidFill>
                <a:effectLst/>
                <a:latin typeface="黑体" panose="02010609060101010101" pitchFamily="49" charset="-122"/>
                <a:ea typeface="黑体" panose="02010609060101010101" pitchFamily="49" charset="-122"/>
              </a:rPr>
              <a:t>国资委</a:t>
            </a:r>
            <a:r>
              <a:rPr lang="en-US" altLang="zh-CN" sz="2600" b="1" i="0" u="none" strike="noStrike" dirty="0">
                <a:solidFill>
                  <a:srgbClr val="333333"/>
                </a:solidFill>
                <a:effectLst/>
                <a:latin typeface="黑体" panose="02010609060101010101" pitchFamily="49" charset="-122"/>
                <a:ea typeface="黑体" panose="02010609060101010101" pitchFamily="49" charset="-122"/>
              </a:rPr>
              <a:t>《</a:t>
            </a:r>
            <a:r>
              <a:rPr lang="zh-CN" altLang="en-US" sz="2600" b="1" i="0" u="none" strike="noStrike" dirty="0">
                <a:solidFill>
                  <a:srgbClr val="333333"/>
                </a:solidFill>
                <a:effectLst/>
                <a:latin typeface="黑体" panose="02010609060101010101" pitchFamily="49" charset="-122"/>
                <a:ea typeface="黑体" panose="02010609060101010101" pitchFamily="49" charset="-122"/>
              </a:rPr>
              <a:t>国有企业公司章程制定管理办法</a:t>
            </a:r>
            <a:r>
              <a:rPr lang="en-US" altLang="zh-CN" sz="2600" b="1" i="0" u="none" strike="noStrike" dirty="0">
                <a:solidFill>
                  <a:srgbClr val="333333"/>
                </a:solidFill>
                <a:effectLst/>
                <a:latin typeface="黑体" panose="02010609060101010101" pitchFamily="49" charset="-122"/>
                <a:ea typeface="黑体" panose="02010609060101010101" pitchFamily="49" charset="-122"/>
              </a:rPr>
              <a:t>》</a:t>
            </a:r>
            <a:r>
              <a:rPr lang="zh-CN" altLang="en-US" sz="2600" b="1" i="0" u="none" strike="noStrike" dirty="0">
                <a:solidFill>
                  <a:srgbClr val="333333"/>
                </a:solidFill>
                <a:effectLst/>
                <a:latin typeface="黑体" panose="02010609060101010101" pitchFamily="49" charset="-122"/>
                <a:ea typeface="黑体" panose="02010609060101010101" pitchFamily="49" charset="-122"/>
              </a:rPr>
              <a:t>（</a:t>
            </a:r>
            <a:r>
              <a:rPr lang="en-US" altLang="zh-CN" sz="2600" b="1" i="0" u="none" strike="noStrike" dirty="0">
                <a:solidFill>
                  <a:srgbClr val="333333"/>
                </a:solidFill>
                <a:effectLst/>
                <a:latin typeface="黑体" panose="02010609060101010101" pitchFamily="49" charset="-122"/>
                <a:ea typeface="黑体" panose="02010609060101010101" pitchFamily="49" charset="-122"/>
              </a:rPr>
              <a:t>2021</a:t>
            </a:r>
            <a:r>
              <a:rPr lang="zh-CN" altLang="en-US" sz="2600" b="1" i="0" u="none" strike="noStrike" dirty="0">
                <a:solidFill>
                  <a:srgbClr val="333333"/>
                </a:solidFill>
                <a:effectLst/>
                <a:latin typeface="黑体" panose="02010609060101010101" pitchFamily="49" charset="-122"/>
                <a:ea typeface="黑体" panose="02010609060101010101" pitchFamily="49" charset="-122"/>
              </a:rPr>
              <a:t>）</a:t>
            </a:r>
            <a:endParaRPr lang="en-US" altLang="zh-CN" sz="2600" b="1" i="0" u="none" strike="noStrike" dirty="0">
              <a:solidFill>
                <a:srgbClr val="333333"/>
              </a:solidFill>
              <a:effectLst/>
              <a:latin typeface="黑体" panose="02010609060101010101" pitchFamily="49" charset="-122"/>
              <a:ea typeface="黑体" panose="02010609060101010101" pitchFamily="49" charset="-122"/>
            </a:endParaRPr>
          </a:p>
          <a:p>
            <a:pPr marL="15875" indent="344805" algn="just">
              <a:lnSpc>
                <a:spcPct val="120000"/>
              </a:lnSpc>
              <a:buFont typeface="Wingdings" panose="05000000000000000000" pitchFamily="2" charset="2"/>
              <a:buChar char="Ø"/>
            </a:pPr>
            <a:r>
              <a:rPr lang="zh-CN" altLang="en-US" sz="2600" b="1" i="0" u="none" strike="noStrike" dirty="0">
                <a:solidFill>
                  <a:srgbClr val="000000"/>
                </a:solidFill>
                <a:effectLst/>
                <a:latin typeface="黑体" panose="02010609060101010101" pitchFamily="49" charset="-122"/>
                <a:ea typeface="黑体" panose="02010609060101010101" pitchFamily="49" charset="-122"/>
              </a:rPr>
              <a:t>第</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9</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条第</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1</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款： 公司党组织条款应当按照</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中国共产党章程</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中国共产党国有企业基层组织工作条例（试行）</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等有关规定，</a:t>
            </a:r>
            <a:r>
              <a:rPr lang="zh-CN" altLang="en-US" sz="2600" b="1" i="0" u="none" strike="noStrike" dirty="0">
                <a:solidFill>
                  <a:srgbClr val="FF0000"/>
                </a:solidFill>
                <a:effectLst/>
                <a:latin typeface="黑体" panose="02010609060101010101" pitchFamily="49" charset="-122"/>
                <a:ea typeface="黑体" panose="02010609060101010101" pitchFamily="49" charset="-122"/>
              </a:rPr>
              <a:t>写明党委（党组）或党支部（党总支）的职责权限、机构设置、运行机制等重要事项。明确党组织研究讨论是董事会、经理层决策重大问题的前置程序。</a:t>
            </a:r>
          </a:p>
          <a:p>
            <a:pPr marL="15875" indent="344805" algn="just">
              <a:lnSpc>
                <a:spcPct val="120000"/>
              </a:lnSpc>
              <a:buFont typeface="Wingdings" panose="05000000000000000000" pitchFamily="2" charset="2"/>
              <a:buChar char="Ø"/>
            </a:pPr>
            <a:r>
              <a:rPr lang="zh-CN" altLang="en-US" sz="2600" b="1" i="0" u="none" strike="noStrike" dirty="0">
                <a:solidFill>
                  <a:srgbClr val="000000"/>
                </a:solidFill>
                <a:effectLst/>
                <a:latin typeface="黑体" panose="02010609060101010101" pitchFamily="49" charset="-122"/>
                <a:ea typeface="黑体" panose="02010609060101010101" pitchFamily="49" charset="-122"/>
              </a:rPr>
              <a:t>第</a:t>
            </a:r>
            <a:r>
              <a:rPr lang="en-US" altLang="zh-CN" sz="2600" b="1" i="0" u="none" strike="noStrike" dirty="0">
                <a:solidFill>
                  <a:srgbClr val="000000"/>
                </a:solidFill>
                <a:effectLst/>
                <a:latin typeface="黑体" panose="02010609060101010101" pitchFamily="49" charset="-122"/>
                <a:ea typeface="黑体" panose="02010609060101010101" pitchFamily="49" charset="-122"/>
              </a:rPr>
              <a:t>2</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款：设立公司党委（党组）的国有企业应当明确</a:t>
            </a:r>
            <a:r>
              <a:rPr lang="zh-CN" altLang="en-US" sz="2600" b="1" i="0" u="sng" strike="noStrike" dirty="0">
                <a:solidFill>
                  <a:srgbClr val="FF0000"/>
                </a:solidFill>
                <a:effectLst/>
                <a:latin typeface="黑体" panose="02010609060101010101" pitchFamily="49" charset="-122"/>
                <a:ea typeface="黑体" panose="02010609060101010101" pitchFamily="49" charset="-122"/>
              </a:rPr>
              <a:t>党委（党组）发挥领导作用，把方向、管大局、保落实，依照规定讨论和决定企业重大事项</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；明确坚持和完善“双向进入、交叉任职”领导体制及有关要求。</a:t>
            </a:r>
            <a:r>
              <a:rPr lang="zh-CN" altLang="en-US" sz="2600" b="1" i="0" u="sng" strike="noStrike" dirty="0">
                <a:solidFill>
                  <a:srgbClr val="FF0000"/>
                </a:solidFill>
                <a:effectLst/>
                <a:latin typeface="黑体" panose="02010609060101010101" pitchFamily="49" charset="-122"/>
                <a:ea typeface="黑体" panose="02010609060101010101" pitchFamily="49" charset="-122"/>
              </a:rPr>
              <a:t>设立公司党支部（党总支）的国有企业应当明确公司党支部（党总支）围绕生产经营开展工作，发挥战斗堡垒作用</a:t>
            </a:r>
            <a:r>
              <a:rPr lang="zh-CN" altLang="en-US" sz="2600" b="1" i="0" u="none" strike="noStrike" dirty="0">
                <a:solidFill>
                  <a:srgbClr val="000000"/>
                </a:solidFill>
                <a:effectLst/>
                <a:latin typeface="黑体" panose="02010609060101010101" pitchFamily="49" charset="-122"/>
                <a:ea typeface="黑体" panose="02010609060101010101" pitchFamily="49" charset="-122"/>
              </a:rPr>
              <a:t>；具有人财物重大事项决策权的企业党支部（党总支），明确一般由企业党员负责人担任书记和委员，由党支部（党总支）对企业重大事项进行集体研究把关。</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396814" y="1606582"/>
            <a:ext cx="11662913" cy="4311140"/>
          </a:xfrm>
        </p:spPr>
        <p:txBody>
          <a:bodyPr>
            <a:noAutofit/>
          </a:bodyPr>
          <a:lstStyle/>
          <a:p>
            <a:pPr>
              <a:lnSpc>
                <a:spcPct val="120000"/>
              </a:lnSpc>
              <a:buFont typeface="Wingdings" panose="05000000000000000000" pitchFamily="2" charset="2"/>
              <a:buChar char="p"/>
            </a:pPr>
            <a:r>
              <a:rPr lang="zh-CN" altLang="en-US" sz="2400" b="1" i="0" u="none" strike="noStrike" dirty="0">
                <a:solidFill>
                  <a:srgbClr val="FF0000"/>
                </a:solidFill>
                <a:effectLst/>
                <a:latin typeface="黑体" panose="02010609060101010101" pitchFamily="49" charset="-122"/>
                <a:ea typeface="黑体" panose="02010609060101010101" pitchFamily="49" charset="-122"/>
              </a:rPr>
              <a:t>中共中央办公厅、国务院办公厅</a:t>
            </a:r>
            <a:r>
              <a:rPr lang="en-US" altLang="zh-CN" sz="2400" b="1" i="0" u="none" strike="noStrike" dirty="0">
                <a:solidFill>
                  <a:srgbClr val="FF0000"/>
                </a:solidFill>
                <a:effectLst/>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关于进一步推进国有企业贯彻落实“三重一大”决策制度的意见</a:t>
            </a:r>
            <a:r>
              <a:rPr lang="en-US" altLang="zh-CN" sz="2400" b="1" i="0" u="none" strike="noStrike" dirty="0">
                <a:solidFill>
                  <a:srgbClr val="FF0000"/>
                </a:solidFill>
                <a:effectLst/>
                <a:latin typeface="黑体" panose="02010609060101010101" pitchFamily="49" charset="-122"/>
                <a:ea typeface="黑体" panose="02010609060101010101" pitchFamily="49" charset="-122"/>
              </a:rPr>
              <a:t>》</a:t>
            </a:r>
          </a:p>
          <a:p>
            <a:pPr>
              <a:lnSpc>
                <a:spcPct val="120000"/>
              </a:lnSpc>
              <a:buFont typeface="Wingdings" panose="05000000000000000000" pitchFamily="2" charset="2"/>
              <a:buChar char="p"/>
            </a:pPr>
            <a:r>
              <a:rPr lang="zh-CN" altLang="en-US" sz="2400" b="1" i="0" u="none" strike="noStrike" dirty="0">
                <a:solidFill>
                  <a:srgbClr val="FF0000"/>
                </a:solidFill>
                <a:effectLst/>
                <a:highlight>
                  <a:srgbClr val="FFFF00"/>
                </a:highlight>
                <a:latin typeface="黑体" panose="02010609060101010101" pitchFamily="49" charset="-122"/>
                <a:ea typeface="黑体" panose="02010609060101010101" pitchFamily="49" charset="-122"/>
              </a:rPr>
              <a:t>需要重视该文件中的程序规则！！！</a:t>
            </a:r>
            <a:endParaRPr lang="en-US" altLang="zh-CN" sz="2400" b="1" i="0" u="none" strike="noStrike" dirty="0">
              <a:solidFill>
                <a:srgbClr val="FF0000"/>
              </a:solidFill>
              <a:effectLst/>
              <a:highlight>
                <a:srgbClr val="FFFF00"/>
              </a:highlight>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Ø"/>
            </a:pPr>
            <a:r>
              <a:rPr lang="zh-CN" altLang="en-US" sz="2400" b="1" i="0" u="none" strike="noStrike" dirty="0">
                <a:solidFill>
                  <a:srgbClr val="FF0000"/>
                </a:solidFill>
                <a:effectLst/>
                <a:latin typeface="黑体" panose="02010609060101010101" pitchFamily="49" charset="-122"/>
                <a:ea typeface="黑体" panose="02010609060101010101" pitchFamily="49" charset="-122"/>
              </a:rPr>
              <a:t>重大决策事项</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，是指依照</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中华人民共和国公司法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中华人民共和国全民所有制工业企业法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中华人民共和国企业国有资产法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中华人民共和国商业银行法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中华人民共和国证券法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中华人民共和国保险法</a:t>
            </a:r>
            <a:r>
              <a:rPr lang="en-US" altLang="zh-CN" sz="2400" b="1" i="0" u="none" strike="noStrike" dirty="0">
                <a:solidFill>
                  <a:srgbClr val="000000"/>
                </a:solidFill>
                <a:effectLst/>
                <a:latin typeface="黑体" panose="02010609060101010101" pitchFamily="49" charset="-122"/>
                <a:ea typeface="黑体" panose="02010609060101010101" pitchFamily="49" charset="-122"/>
              </a:rPr>
              <a:t>》</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以及其他有关法律法规和党内法规规定的</a:t>
            </a:r>
            <a:r>
              <a:rPr lang="zh-CN" altLang="en-US" sz="2400" b="1" i="0" u="sng" strike="noStrike" dirty="0">
                <a:solidFill>
                  <a:srgbClr val="FF0000"/>
                </a:solidFill>
                <a:effectLst/>
                <a:latin typeface="黑体" panose="02010609060101010101" pitchFamily="49" charset="-122"/>
                <a:ea typeface="黑体" panose="02010609060101010101" pitchFamily="49" charset="-122"/>
              </a:rPr>
              <a:t>应当由股东大会（股东会）、董事会、未设董事会的经理班子、职工代表大会和党委（党组）决定的事项</a:t>
            </a:r>
            <a:r>
              <a:rPr lang="zh-CN" altLang="en-US" sz="2400" b="1" i="0" u="none" strike="noStrike" dirty="0">
                <a:solidFill>
                  <a:srgbClr val="000000"/>
                </a:solidFill>
                <a:effectLst/>
                <a:latin typeface="黑体" panose="02010609060101010101" pitchFamily="49" charset="-122"/>
                <a:ea typeface="黑体" panose="02010609060101010101" pitchFamily="49" charset="-122"/>
              </a:rPr>
              <a:t>。主要包括企业贯彻执行党和国家的路线方针政策、法律法规和上级重要决定的重大措施，企业发展战略、破产、改制、兼并重组、资产调整、产权转让、对外投资、利益调配、机构调整等方面的重大决策，企业党的建设和安全稳定的重大决策，以及其他重大决策事项。</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重大事项的范围：三重一大</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396815" y="1606581"/>
            <a:ext cx="11542143" cy="5035759"/>
          </a:xfrm>
        </p:spPr>
        <p:txBody>
          <a:bodyPr>
            <a:normAutofit fontScale="62500" lnSpcReduction="20000"/>
          </a:bodyPr>
          <a:lstStyle/>
          <a:p>
            <a:pPr algn="l">
              <a:lnSpc>
                <a:spcPct val="120000"/>
              </a:lnSpc>
              <a:buFont typeface="Wingdings" panose="05000000000000000000" pitchFamily="2" charset="2"/>
              <a:buChar char="Ø"/>
            </a:pPr>
            <a:r>
              <a:rPr lang="zh-CN" altLang="en-US" sz="3800" b="0" i="0" u="sng" strike="noStrike" dirty="0">
                <a:solidFill>
                  <a:srgbClr val="FF0000"/>
                </a:solidFill>
                <a:effectLst/>
                <a:latin typeface="黑体" panose="02010609060101010101" pitchFamily="49" charset="-122"/>
                <a:ea typeface="黑体" panose="02010609060101010101" pitchFamily="49" charset="-122"/>
              </a:rPr>
              <a:t>重要人事任免事项</a:t>
            </a:r>
            <a:r>
              <a:rPr lang="zh-CN" altLang="en-US" sz="3800" b="0" i="0" u="none" strike="noStrike" dirty="0">
                <a:solidFill>
                  <a:srgbClr val="000000"/>
                </a:solidFill>
                <a:effectLst/>
                <a:latin typeface="黑体" panose="02010609060101010101" pitchFamily="49" charset="-122"/>
                <a:ea typeface="黑体" panose="02010609060101010101" pitchFamily="49" charset="-122"/>
              </a:rPr>
              <a:t>，是指企业直接管理的领导人员以及其他经营管理人员的职务调整事项。主要包括企业中层以上经营管理人员和下属企业、单位领导班子成员的任免、聘用、解除聘用和后备人选的确定，向控股和参股企业委派股东代表，推荐董事会、监事会成员和经理、财务负责人，以及其他重要人事任免事项。</a:t>
            </a:r>
          </a:p>
          <a:p>
            <a:pPr algn="l">
              <a:lnSpc>
                <a:spcPct val="120000"/>
              </a:lnSpc>
              <a:buFont typeface="Wingdings" panose="05000000000000000000" pitchFamily="2" charset="2"/>
              <a:buChar char="Ø"/>
            </a:pPr>
            <a:r>
              <a:rPr lang="zh-CN" altLang="en-US" sz="3800" b="0" i="0" u="sng" strike="noStrike" dirty="0">
                <a:solidFill>
                  <a:srgbClr val="FF0000"/>
                </a:solidFill>
                <a:effectLst/>
                <a:latin typeface="黑体" panose="02010609060101010101" pitchFamily="49" charset="-122"/>
                <a:ea typeface="黑体" panose="02010609060101010101" pitchFamily="49" charset="-122"/>
              </a:rPr>
              <a:t>重大项目安排事项</a:t>
            </a:r>
            <a:r>
              <a:rPr lang="zh-CN" altLang="en-US" sz="3800" b="0" i="0" u="none" strike="noStrike" dirty="0">
                <a:solidFill>
                  <a:srgbClr val="000000"/>
                </a:solidFill>
                <a:effectLst/>
                <a:latin typeface="黑体" panose="02010609060101010101" pitchFamily="49" charset="-122"/>
                <a:ea typeface="黑体" panose="02010609060101010101" pitchFamily="49" charset="-122"/>
              </a:rPr>
              <a:t>，是指对企业资产规模、资本结构、盈利能力以及生产装备、技术状况等产生重要影响的项目的设立和安排。主要包括年度投资计划，融资、担保项目，期权、期货等金融衍生业务，重要设备和技术引进，采购大宗物资和购买服务，重大工程建设项目，以及其他重大项目安排事项。</a:t>
            </a:r>
          </a:p>
          <a:p>
            <a:pPr algn="l">
              <a:lnSpc>
                <a:spcPct val="120000"/>
              </a:lnSpc>
              <a:buFont typeface="Wingdings" panose="05000000000000000000" pitchFamily="2" charset="2"/>
              <a:buChar char="Ø"/>
            </a:pPr>
            <a:r>
              <a:rPr lang="zh-CN" altLang="en-US" sz="3800" b="0" i="0" u="sng" strike="noStrike" dirty="0">
                <a:solidFill>
                  <a:srgbClr val="FF0000"/>
                </a:solidFill>
                <a:effectLst/>
                <a:latin typeface="黑体" panose="02010609060101010101" pitchFamily="49" charset="-122"/>
                <a:ea typeface="黑体" panose="02010609060101010101" pitchFamily="49" charset="-122"/>
              </a:rPr>
              <a:t>大额度资金运作事项</a:t>
            </a:r>
            <a:r>
              <a:rPr lang="zh-CN" altLang="en-US" sz="3800" b="0" i="0" u="none" strike="noStrike" dirty="0">
                <a:solidFill>
                  <a:srgbClr val="000000"/>
                </a:solidFill>
                <a:effectLst/>
                <a:latin typeface="黑体" panose="02010609060101010101" pitchFamily="49" charset="-122"/>
                <a:ea typeface="黑体" panose="02010609060101010101" pitchFamily="49" charset="-122"/>
              </a:rPr>
              <a:t>，是指超过由企业或者履行国有资产出资人职责的机构所规定的企业领导人员有权调动、使用的资金限额的资金调动和使用。主要包括年度预算内大额度资金调动和使用，超预算的资金调动和使用，对外大额捐赠、赞助，以及其他大额度资金运作事项。</a:t>
            </a:r>
          </a:p>
          <a:p>
            <a:endParaRPr lang="zh-CN" altLang="en-US" sz="2600" b="1" i="0" u="none" strike="noStrike" dirty="0">
              <a:solidFill>
                <a:srgbClr val="000000"/>
              </a:solidFill>
              <a:effectLst/>
              <a:latin typeface="黑体" panose="02010609060101010101" pitchFamily="49" charset="-122"/>
              <a:ea typeface="黑体" panose="02010609060101010101" pitchFamily="49"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重大事项的范围：三重一大</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4.</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国有独资公司章程的制定</a:t>
            </a: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171</a:t>
            </a:r>
            <a:r>
              <a:rPr lang="zh-CN" altLang="en-US" b="1" dirty="0">
                <a:latin typeface="黑体" panose="02010609060101010101" pitchFamily="49" charset="-122"/>
                <a:ea typeface="黑体" panose="02010609060101010101" pitchFamily="49" charset="-122"/>
                <a:cs typeface="Times New Roman" panose="02020603050405020304" pitchFamily="18" charset="0"/>
              </a:rPr>
              <a:t>条：国有独资公司章程由履行出资人职责的机构制定。</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国有企业公司章程制定管理办法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a:t>
            </a:r>
            <a:r>
              <a:rPr lang="en-US" altLang="zh-CN" b="1" dirty="0">
                <a:latin typeface="黑体" panose="02010609060101010101" pitchFamily="49" charset="-122"/>
                <a:ea typeface="黑体" panose="02010609060101010101" pitchFamily="49" charset="-122"/>
                <a:cs typeface="Times New Roman" panose="02020603050405020304" pitchFamily="18" charset="0"/>
              </a:rPr>
              <a:t>2020</a:t>
            </a:r>
            <a:r>
              <a:rPr lang="zh-CN" altLang="en-US" b="1" dirty="0">
                <a:latin typeface="黑体" panose="02010609060101010101" pitchFamily="49" charset="-122"/>
                <a:ea typeface="黑体" panose="02010609060101010101" pitchFamily="49" charset="-122"/>
                <a:cs typeface="Times New Roman" panose="02020603050405020304" pitchFamily="18" charset="0"/>
              </a:rPr>
              <a:t>）：国有独资公司章程由出资人机构负责制定，或者由董事会制订报出资人机构批准。</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规范要点：董事会可以制订草案，报出资人机构批准。</a:t>
            </a: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766541"/>
            <a:ext cx="10867680" cy="4653937"/>
          </a:xfrm>
        </p:spPr>
        <p:txBody>
          <a:bodyPr>
            <a:normAutofit fontScale="77500" lnSpcReduction="20000"/>
          </a:bodyPr>
          <a:lstStyle/>
          <a:p>
            <a:pPr>
              <a:lnSpc>
                <a:spcPct val="120000"/>
              </a:lnSpc>
              <a:buFont typeface="Wingdings" panose="05000000000000000000" pitchFamily="2" charset="2"/>
              <a:buChar char="p"/>
            </a:pP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5.</a:t>
            </a: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国有独资公司的股东会职权</a:t>
            </a:r>
            <a:endParaRPr lang="en-US" altLang="zh-CN" sz="31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p"/>
            </a:pP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新</a:t>
            </a: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第</a:t>
            </a: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172</a:t>
            </a: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条：</a:t>
            </a: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sz="3100" b="1" u="sng" dirty="0">
                <a:latin typeface="黑体" panose="02010609060101010101" pitchFamily="49" charset="-122"/>
                <a:ea typeface="黑体" panose="02010609060101010101" pitchFamily="49" charset="-122"/>
                <a:cs typeface="Times New Roman" panose="02020603050405020304" pitchFamily="18" charset="0"/>
              </a:rPr>
              <a:t>国有独资公司重大事项的决定</a:t>
            </a:r>
            <a:r>
              <a:rPr lang="en-US" altLang="zh-CN" sz="3100" b="1" u="sng" dirty="0">
                <a:latin typeface="黑体" panose="02010609060101010101" pitchFamily="49" charset="-122"/>
                <a:ea typeface="黑体" panose="02010609060101010101" pitchFamily="49" charset="-122"/>
                <a:cs typeface="Times New Roman" panose="02020603050405020304" pitchFamily="18" charset="0"/>
              </a:rPr>
              <a:t>】</a:t>
            </a:r>
          </a:p>
          <a:p>
            <a:pPr>
              <a:lnSpc>
                <a:spcPct val="120000"/>
              </a:lnSpc>
              <a:buFont typeface="Wingdings" panose="05000000000000000000" pitchFamily="2" charset="2"/>
              <a:buChar char="p"/>
            </a:pPr>
            <a:r>
              <a:rPr lang="zh-CN" altLang="en-US" sz="3100" b="1" i="0" dirty="0">
                <a:effectLst/>
                <a:latin typeface="黑体" panose="02010609060101010101" pitchFamily="49" charset="-122"/>
                <a:ea typeface="黑体" panose="02010609060101010101" pitchFamily="49" charset="-122"/>
              </a:rPr>
              <a:t>国有独资公司不设股东会，由履行出资人职责的机构行使股东会职权。履行出资人职责的机构</a:t>
            </a:r>
            <a:r>
              <a:rPr lang="zh-CN" altLang="en-US" sz="3100" b="1" i="0" u="sng" dirty="0">
                <a:effectLst/>
                <a:latin typeface="黑体" panose="02010609060101010101" pitchFamily="49" charset="-122"/>
                <a:ea typeface="黑体" panose="02010609060101010101" pitchFamily="49" charset="-122"/>
              </a:rPr>
              <a:t>可以授权公司董事会行使股东会的部分职权</a:t>
            </a:r>
            <a:r>
              <a:rPr lang="zh-CN" altLang="en-US" sz="3100" b="1" i="0" dirty="0">
                <a:effectLst/>
                <a:latin typeface="黑体" panose="02010609060101010101" pitchFamily="49" charset="-122"/>
                <a:ea typeface="黑体" panose="02010609060101010101" pitchFamily="49" charset="-122"/>
              </a:rPr>
              <a:t>，但</a:t>
            </a:r>
            <a:r>
              <a:rPr lang="zh-CN" altLang="en-US" sz="3100" b="1" i="0" dirty="0">
                <a:solidFill>
                  <a:srgbClr val="D92142"/>
                </a:solidFill>
                <a:effectLst/>
                <a:latin typeface="黑体" panose="02010609060101010101" pitchFamily="49" charset="-122"/>
                <a:ea typeface="黑体" panose="02010609060101010101" pitchFamily="49" charset="-122"/>
              </a:rPr>
              <a:t>公司章程的制定</a:t>
            </a:r>
            <a:r>
              <a:rPr lang="zh-CN" altLang="en-US" sz="3100" b="1" dirty="0">
                <a:solidFill>
                  <a:srgbClr val="D92142"/>
                </a:solidFill>
                <a:latin typeface="黑体" panose="02010609060101010101" pitchFamily="49" charset="-122"/>
                <a:ea typeface="黑体" panose="02010609060101010101" pitchFamily="49" charset="-122"/>
              </a:rPr>
              <a:t>和修改，公司的合并、分立、解散、申请破产，增加或者减少注册资本，分配利润，应当由履行出资人职责的机构决定。</a:t>
            </a:r>
            <a:endParaRPr lang="en-US" altLang="zh-CN" sz="3100" b="1" dirty="0">
              <a:solidFill>
                <a:srgbClr val="D92142"/>
              </a:solidFill>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p"/>
            </a:pPr>
            <a:r>
              <a:rPr lang="en-US" altLang="zh-CN"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企业国有资产法</a:t>
            </a:r>
            <a:r>
              <a:rPr lang="en-US" altLang="zh-CN"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34</a:t>
            </a:r>
            <a:r>
              <a:rPr lang="zh-CN" altLang="en-US" sz="31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条：</a:t>
            </a:r>
            <a:r>
              <a:rPr lang="zh-CN" altLang="en-US" sz="3100" b="0" i="0" dirty="0">
                <a:solidFill>
                  <a:srgbClr val="000000"/>
                </a:solidFill>
                <a:effectLst/>
                <a:latin typeface="黑体" panose="02010609060101010101" pitchFamily="49" charset="-122"/>
                <a:ea typeface="黑体" panose="02010609060101010101" pitchFamily="49" charset="-122"/>
              </a:rPr>
              <a:t>重要的国有独资企业、国有独资公司、国有资本控股公司的合并、分立、解散、申请破产以及法律、行政法规和本级人民政府规定应当由履行出资人职责的机构报经本级人民政府批准的重大事项，履行出资人职责的机构在作出决定或者向其委派参加国有资本控股公司股东会会议、股东大会会议的股东代表作出指示前，应当报请本级人民政府批准。</a:t>
            </a:r>
            <a:endParaRPr lang="en-US" altLang="zh-CN" sz="31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50000"/>
              </a:lnSpc>
              <a:buNone/>
            </a:pP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lnSpcReduction="10000"/>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6.</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明确国有独资公司的外部董事要求</a:t>
            </a: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173</a:t>
            </a:r>
            <a:r>
              <a:rPr lang="zh-CN" altLang="en-US" b="1" dirty="0">
                <a:latin typeface="黑体" panose="02010609060101010101" pitchFamily="49" charset="-122"/>
                <a:ea typeface="黑体" panose="02010609060101010101" pitchFamily="49" charset="-122"/>
                <a:cs typeface="Times New Roman" panose="02020603050405020304" pitchFamily="18" charset="0"/>
              </a:rPr>
              <a:t>条：国有独资公司的董事会依照本法规定行使职权。</a:t>
            </a:r>
          </a:p>
          <a:p>
            <a:pPr marL="0" indent="0">
              <a:lnSpc>
                <a:spcPct val="100000"/>
              </a:lnSpc>
              <a:buFont typeface="Wingdings" panose="05000000000000000000" pitchFamily="2" charset="2"/>
              <a:buNone/>
            </a:pPr>
            <a:r>
              <a:rPr lang="zh-CN" altLang="en-US" b="1" dirty="0">
                <a:latin typeface="黑体" panose="02010609060101010101" pitchFamily="49" charset="-122"/>
                <a:ea typeface="黑体" panose="02010609060101010101" pitchFamily="49" charset="-122"/>
                <a:cs typeface="Times New Roman" panose="02020603050405020304" pitchFamily="18" charset="0"/>
              </a:rPr>
              <a:t>　　国有独资公司的董事会成员中，</a:t>
            </a:r>
            <a:r>
              <a:rPr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应当过半数为外部董事</a:t>
            </a:r>
            <a:r>
              <a:rPr lang="zh-CN" altLang="en-US" b="1" dirty="0">
                <a:latin typeface="黑体" panose="02010609060101010101" pitchFamily="49" charset="-122"/>
                <a:ea typeface="黑体" panose="02010609060101010101" pitchFamily="49" charset="-122"/>
                <a:cs typeface="Times New Roman" panose="02020603050405020304" pitchFamily="18" charset="0"/>
              </a:rPr>
              <a:t>，并应当有公司职工代表。</a:t>
            </a:r>
          </a:p>
          <a:p>
            <a:pPr marL="0" indent="0">
              <a:lnSpc>
                <a:spcPct val="100000"/>
              </a:lnSpc>
              <a:buFont typeface="Wingdings" panose="05000000000000000000" pitchFamily="2" charset="2"/>
              <a:buNone/>
            </a:pPr>
            <a:r>
              <a:rPr lang="zh-CN" altLang="en-US" b="1" dirty="0">
                <a:latin typeface="黑体" panose="02010609060101010101" pitchFamily="49" charset="-122"/>
                <a:ea typeface="黑体" panose="02010609060101010101" pitchFamily="49" charset="-122"/>
                <a:cs typeface="Times New Roman" panose="02020603050405020304" pitchFamily="18" charset="0"/>
              </a:rPr>
              <a:t>　　董事会成员由履行出资人职责的机构委派；但是，董事会成员中的职工代表由公司职工代表大会选举产生。</a:t>
            </a:r>
          </a:p>
          <a:p>
            <a:pPr marL="0" indent="0">
              <a:lnSpc>
                <a:spcPct val="100000"/>
              </a:lnSpc>
              <a:buFont typeface="Wingdings" panose="05000000000000000000" pitchFamily="2" charset="2"/>
              <a:buNone/>
            </a:pPr>
            <a:r>
              <a:rPr lang="zh-CN" altLang="en-US" b="1" dirty="0">
                <a:latin typeface="黑体" panose="02010609060101010101" pitchFamily="49" charset="-122"/>
                <a:ea typeface="黑体" panose="02010609060101010101" pitchFamily="49" charset="-122"/>
                <a:cs typeface="Times New Roman" panose="02020603050405020304" pitchFamily="18" charset="0"/>
              </a:rPr>
              <a:t>　　董事会设董事长一人，可以设副董事长。董事长、副董事长由履行出资人职责的机构从董事会成员中指定。</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规范要点：回应国企改革中的外部董事过半数。</a:t>
            </a: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fontScale="92500"/>
          </a:bodyPr>
          <a:lstStyle/>
          <a:p>
            <a:pPr>
              <a:lnSpc>
                <a:spcPct val="10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7.</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国有独资公司经理的聘任、解聘和兼任</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u="sng" dirty="0">
                <a:latin typeface="黑体" panose="02010609060101010101" pitchFamily="49" charset="-122"/>
                <a:ea typeface="黑体" panose="02010609060101010101" pitchFamily="49" charset="-122"/>
                <a:cs typeface="Times New Roman" panose="02020603050405020304" pitchFamily="18" charset="0"/>
              </a:rPr>
              <a:t>新</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第</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174</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条：</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a:p>
            <a:pPr marL="0" indent="716280">
              <a:lnSpc>
                <a:spcPct val="100000"/>
              </a:lnSpc>
              <a:buNone/>
              <a:tabLst>
                <a:tab pos="0" algn="l"/>
              </a:tabLst>
            </a:pPr>
            <a:r>
              <a:rPr lang="zh-CN" altLang="en-US" b="1" dirty="0">
                <a:solidFill>
                  <a:srgbClr val="D92142"/>
                </a:solidFill>
                <a:effectLst/>
              </a:rPr>
              <a:t>国有独资公司的经理由董事会聘任或者解聘。</a:t>
            </a:r>
            <a:endParaRPr lang="en-US" altLang="zh-CN" b="1" dirty="0">
              <a:solidFill>
                <a:srgbClr val="D92142"/>
              </a:solidFill>
              <a:effectLst/>
            </a:endParaRPr>
          </a:p>
          <a:p>
            <a:pPr marL="0" indent="716280">
              <a:lnSpc>
                <a:spcPct val="100000"/>
              </a:lnSpc>
              <a:buNone/>
              <a:tabLst>
                <a:tab pos="0" algn="l"/>
              </a:tabLst>
            </a:pPr>
            <a:r>
              <a:rPr lang="zh-CN" altLang="en-US" b="1" dirty="0">
                <a:solidFill>
                  <a:srgbClr val="D92142"/>
                </a:solidFill>
                <a:effectLst/>
              </a:rPr>
              <a:t>经履行出资人职责的机构同意，董事会成员可以兼任经理。</a:t>
            </a:r>
            <a:endParaRPr lang="en-US" altLang="zh-CN" b="1" dirty="0">
              <a:solidFill>
                <a:srgbClr val="D92142"/>
              </a:solidFill>
              <a:effectLst/>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规范要点：</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国有独资公司、国有全资公司的一长负责制，即董事长、书记、法定代表人由一人担任；</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经理通常担任副书记、董事；</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第</a:t>
            </a:r>
            <a:r>
              <a:rPr lang="en-US" altLang="zh-CN" b="1" dirty="0">
                <a:latin typeface="宋体" panose="02010600030101010101" pitchFamily="2" charset="-122"/>
                <a:ea typeface="宋体" panose="02010600030101010101" pitchFamily="2" charset="-122"/>
                <a:cs typeface="Times New Roman" panose="02020603050405020304" pitchFamily="18" charset="0"/>
              </a:rPr>
              <a:t>1</a:t>
            </a:r>
            <a:r>
              <a:rPr lang="zh-CN" altLang="en-US" b="1" dirty="0">
                <a:latin typeface="宋体" panose="02010600030101010101" pitchFamily="2" charset="-122"/>
                <a:ea typeface="宋体" panose="02010600030101010101" pitchFamily="2" charset="-122"/>
                <a:cs typeface="Times New Roman" panose="02020603050405020304" pitchFamily="18" charset="0"/>
              </a:rPr>
              <a:t>款的规定通常是走程序，但也可以兼容市场化的职业经理人选任。</a:t>
            </a:r>
            <a:endParaRPr lang="en-US" altLang="zh-CN" b="1" dirty="0">
              <a:effectLst/>
              <a:latin typeface="宋体" panose="02010600030101010101" pitchFamily="2" charset="-122"/>
              <a:ea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fontScale="92500" lnSpcReduction="10000"/>
          </a:bodyPr>
          <a:lstStyle/>
          <a:p>
            <a:pPr>
              <a:lnSpc>
                <a:spcPct val="100000"/>
              </a:lnSpc>
              <a:buFont typeface="Wingdings" panose="05000000000000000000" pitchFamily="2" charset="2"/>
              <a:buChar char="p"/>
            </a:pPr>
            <a:r>
              <a:rPr lang="en-US" altLang="zh-CN" b="1" dirty="0">
                <a:latin typeface="黑体" panose="02010609060101010101" pitchFamily="49" charset="-122"/>
                <a:ea typeface="黑体" panose="02010609060101010101" pitchFamily="49" charset="-122"/>
                <a:cs typeface="Times New Roman" panose="02020603050405020304" pitchFamily="18" charset="0"/>
              </a:rPr>
              <a:t>8.</a:t>
            </a:r>
            <a:r>
              <a:rPr lang="zh-CN" altLang="en-US" b="1" dirty="0">
                <a:latin typeface="黑体" panose="02010609060101010101" pitchFamily="49" charset="-122"/>
                <a:ea typeface="黑体" panose="02010609060101010101" pitchFamily="49" charset="-122"/>
                <a:cs typeface="Times New Roman" panose="02020603050405020304" pitchFamily="18" charset="0"/>
              </a:rPr>
              <a:t>国有独资公司董事、高管禁止兼职</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u="sng" dirty="0">
                <a:effectLst/>
                <a:latin typeface="黑体" panose="02010609060101010101" pitchFamily="49" charset="-122"/>
                <a:ea typeface="黑体" panose="02010609060101010101" pitchFamily="49" charset="-122"/>
                <a:cs typeface="Times New Roman" panose="02020603050405020304" pitchFamily="18" charset="0"/>
              </a:rPr>
              <a:t>新</a:t>
            </a:r>
            <a:r>
              <a:rPr lang="en-US" altLang="zh-CN" b="1" u="sng"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effectLst/>
                <a:latin typeface="黑体" panose="02010609060101010101" pitchFamily="49" charset="-122"/>
                <a:ea typeface="黑体" panose="02010609060101010101" pitchFamily="49" charset="-122"/>
                <a:cs typeface="Times New Roman" panose="02020603050405020304" pitchFamily="18" charset="0"/>
              </a:rPr>
              <a:t>公司法</a:t>
            </a:r>
            <a:r>
              <a:rPr lang="en-US" altLang="zh-CN" b="1" u="sng" dirty="0">
                <a:effectLst/>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effectLst/>
                <a:latin typeface="黑体" panose="02010609060101010101" pitchFamily="49" charset="-122"/>
                <a:ea typeface="黑体" panose="02010609060101010101" pitchFamily="49" charset="-122"/>
                <a:cs typeface="Times New Roman" panose="02020603050405020304" pitchFamily="18" charset="0"/>
              </a:rPr>
              <a:t>第</a:t>
            </a:r>
            <a:r>
              <a:rPr lang="en-US" altLang="zh-CN" b="1" u="sng" dirty="0">
                <a:effectLst/>
                <a:latin typeface="黑体" panose="02010609060101010101" pitchFamily="49" charset="-122"/>
                <a:ea typeface="黑体" panose="02010609060101010101" pitchFamily="49" charset="-122"/>
                <a:cs typeface="Times New Roman" panose="02020603050405020304" pitchFamily="18" charset="0"/>
              </a:rPr>
              <a:t>175</a:t>
            </a:r>
            <a:r>
              <a:rPr lang="zh-CN" altLang="en-US" b="1" u="sng" dirty="0">
                <a:effectLst/>
                <a:latin typeface="黑体" panose="02010609060101010101" pitchFamily="49" charset="-122"/>
                <a:ea typeface="黑体" panose="02010609060101010101" pitchFamily="49" charset="-122"/>
                <a:cs typeface="Times New Roman" panose="02020603050405020304" pitchFamily="18" charset="0"/>
              </a:rPr>
              <a:t>条：</a:t>
            </a:r>
          </a:p>
          <a:p>
            <a:pPr marL="0" indent="716280">
              <a:lnSpc>
                <a:spcPct val="100000"/>
              </a:lnSpc>
              <a:buNone/>
            </a:pPr>
            <a:r>
              <a:rPr lang="zh-CN" altLang="en-US" b="1" i="0" dirty="0">
                <a:solidFill>
                  <a:srgbClr val="D92142"/>
                </a:solidFill>
                <a:effectLst/>
                <a:latin typeface="system-ui"/>
              </a:rPr>
              <a:t>国有独资公司的董事、高级管理人员，未经履行出资人职责的机构同意，不得在其他有限责任公司、股份有限公司或者其他经济组织兼职。</a:t>
            </a:r>
            <a:endParaRPr lang="en-US" altLang="zh-CN" b="1" i="0" dirty="0">
              <a:solidFill>
                <a:srgbClr val="D92142"/>
              </a:solidFill>
              <a:effectLst/>
              <a:latin typeface="system-ui"/>
            </a:endParaRPr>
          </a:p>
          <a:p>
            <a:pPr marR="60960">
              <a:lnSpc>
                <a:spcPct val="11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刑法</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a:t>
            </a:r>
            <a:r>
              <a:rPr lang="zh-CN" altLang="zh-CN" b="1" u="sng" dirty="0">
                <a:latin typeface="黑体" panose="02010609060101010101" pitchFamily="49" charset="-122"/>
                <a:ea typeface="黑体" panose="02010609060101010101" pitchFamily="49" charset="-122"/>
                <a:cs typeface="Times New Roman" panose="02020603050405020304" pitchFamily="18" charset="0"/>
              </a:rPr>
              <a:t>第</a:t>
            </a:r>
            <a:r>
              <a:rPr lang="en-US" altLang="zh-CN" b="1" u="sng" dirty="0">
                <a:latin typeface="黑体" panose="02010609060101010101" pitchFamily="49" charset="-122"/>
                <a:ea typeface="黑体" panose="02010609060101010101" pitchFamily="49" charset="-122"/>
                <a:cs typeface="Times New Roman" panose="02020603050405020304" pitchFamily="18" charset="0"/>
              </a:rPr>
              <a:t>165</a:t>
            </a:r>
            <a:r>
              <a:rPr lang="zh-CN" altLang="zh-CN" b="1" u="sng" dirty="0">
                <a:latin typeface="黑体" panose="02010609060101010101" pitchFamily="49" charset="-122"/>
                <a:ea typeface="黑体" panose="02010609060101010101" pitchFamily="49" charset="-122"/>
                <a:cs typeface="Times New Roman" panose="02020603050405020304" pitchFamily="18" charset="0"/>
              </a:rPr>
              <a:t>条　【非法经营同类营业罪】</a:t>
            </a:r>
          </a:p>
          <a:p>
            <a:pPr marL="0" marR="60960" indent="675005">
              <a:lnSpc>
                <a:spcPct val="110000"/>
              </a:lnSpc>
              <a:buNone/>
            </a:pPr>
            <a:r>
              <a:rPr lang="zh-CN" altLang="zh-CN" b="1" dirty="0">
                <a:latin typeface="宋体" panose="02010600030101010101" pitchFamily="2" charset="-122"/>
                <a:ea typeface="宋体" panose="02010600030101010101" pitchFamily="2" charset="-122"/>
                <a:cs typeface="Times New Roman" panose="02020603050405020304" pitchFamily="18" charset="0"/>
              </a:rPr>
              <a:t>国有公司、企业的董事、经理利用职务便利，自己经营或者为他人经营与其所任职公司、企业同类的营业，获取非法利益，数额巨大的，处三年以下有期徒刑或者拘役，并处或者单处罚金；数额特别巨大的，处三年以上七年以下有期徒刑，并处罚金。</a:t>
            </a:r>
            <a:endParaRPr lang="en-US" altLang="zh-CN" b="1" dirty="0">
              <a:solidFill>
                <a:srgbClr val="D92142"/>
              </a:solidFill>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p"/>
            </a:pPr>
            <a:r>
              <a:rPr lang="zh-CN" altLang="en-US" b="1" u="sng" dirty="0">
                <a:latin typeface="黑体" panose="02010609060101010101" pitchFamily="49" charset="-122"/>
                <a:ea typeface="黑体" panose="02010609060101010101" pitchFamily="49" charset="-122"/>
                <a:cs typeface="Times New Roman" panose="02020603050405020304" pitchFamily="18" charset="0"/>
              </a:rPr>
              <a:t>规范要点：防止利益输送。</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a:lnSpc>
                <a:spcPct val="100000"/>
              </a:lnSpc>
              <a:buFont typeface="Wingdings" panose="05000000000000000000" pitchFamily="2" charset="2"/>
              <a:buChar char="p"/>
            </a:pPr>
            <a:r>
              <a:rPr lang="en-US" altLang="zh-CN" b="1" dirty="0">
                <a:latin typeface="黑体" panose="02010609060101010101" pitchFamily="49" charset="-122"/>
                <a:ea typeface="黑体" panose="02010609060101010101" pitchFamily="49" charset="-122"/>
                <a:cs typeface="Times New Roman" panose="02020603050405020304" pitchFamily="18" charset="0"/>
              </a:rPr>
              <a:t>9.</a:t>
            </a:r>
            <a:r>
              <a:rPr lang="zh-CN" altLang="en-US" b="1" dirty="0">
                <a:latin typeface="黑体" panose="02010609060101010101" pitchFamily="49" charset="-122"/>
                <a:ea typeface="黑体" panose="02010609060101010101" pitchFamily="49" charset="-122"/>
                <a:cs typeface="Times New Roman" panose="02020603050405020304" pitchFamily="18" charset="0"/>
              </a:rPr>
              <a:t>国有独资监事会的选择性设置</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176</a:t>
            </a:r>
            <a:r>
              <a:rPr lang="zh-CN" altLang="en-US" b="1" dirty="0">
                <a:solidFill>
                  <a:schemeClr val="tx1"/>
                </a:solidFill>
                <a:latin typeface="黑体" panose="02010609060101010101" pitchFamily="49" charset="-122"/>
                <a:ea typeface="黑体" panose="02010609060101010101" pitchFamily="49" charset="-122"/>
                <a:cs typeface="Times New Roman" panose="02020603050405020304" pitchFamily="18" charset="0"/>
              </a:rPr>
              <a:t>条：</a:t>
            </a:r>
            <a:r>
              <a:rPr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国有独资公司在董事会中设置由董事组成的审计委员会行使本法规定的监事会职权的，不设监事会或者监事。</a:t>
            </a: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a:t>
            </a:r>
            <a:r>
              <a:rPr lang="zh-CN" altLang="en-US" b="1" dirty="0">
                <a:solidFill>
                  <a:srgbClr val="000000"/>
                </a:solidFill>
                <a:latin typeface="黑体" panose="02010609060101010101" pitchFamily="49" charset="-122"/>
                <a:ea typeface="黑体" panose="02010609060101010101" pitchFamily="49" charset="-122"/>
              </a:rPr>
              <a:t>限于一级公司、其他层级公司自治、从修订草案中的强制单层制到选择式单层制，与其他类型公司保持了统一。</a:t>
            </a:r>
            <a:endParaRPr lang="zh-CN" altLang="zh-CN" b="1" dirty="0">
              <a:effectLst/>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p"/>
            </a:pP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6467" y="2572193"/>
            <a:ext cx="7533267" cy="2218875"/>
          </a:xfrm>
        </p:spPr>
        <p:txBody>
          <a:bodyPr vert="horz" lIns="91440" tIns="45720" rIns="91440" bIns="45720" rtlCol="0" anchor="t">
            <a:normAutofit/>
          </a:bodyPr>
          <a:lstStyle/>
          <a:p>
            <a:r>
              <a:rPr kumimoji="1" lang="zh-CN" altLang="en-US" sz="4400" b="1" dirty="0">
                <a:solidFill>
                  <a:srgbClr val="030553"/>
                </a:solidFill>
                <a:latin typeface="黑体" panose="02010609060101010101" pitchFamily="49" charset="-122"/>
                <a:ea typeface="黑体" panose="02010609060101010101" pitchFamily="49" charset="-122"/>
              </a:rPr>
              <a:t>一、法定代表人制度改革</a:t>
            </a: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a:lnSpc>
                <a:spcPct val="150000"/>
              </a:lnSpc>
              <a:buFont typeface="Wingdings" panose="05000000000000000000" pitchFamily="2" charset="2"/>
              <a:buChar char="p"/>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10.</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新增国家出资公司的合规要求</a:t>
            </a:r>
          </a:p>
          <a:p>
            <a:pPr>
              <a:lnSpc>
                <a:spcPct val="15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177</a:t>
            </a:r>
            <a:r>
              <a:rPr lang="zh-CN" altLang="en-US" b="1" dirty="0">
                <a:latin typeface="黑体" panose="02010609060101010101" pitchFamily="49" charset="-122"/>
                <a:ea typeface="黑体" panose="02010609060101010101" pitchFamily="49" charset="-122"/>
                <a:cs typeface="Times New Roman" panose="02020603050405020304" pitchFamily="18" charset="0"/>
              </a:rPr>
              <a:t>条：国家出资公司应当依法建立健全内部监督管理和风险控制制度，加强内部合规管理。</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关联规范：</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中央企业合规管理办法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603050405020304" pitchFamily="18" charset="0"/>
              </a:rPr>
              <a:t>规范要点：</a:t>
            </a:r>
            <a:r>
              <a:rPr lang="zh-CN" altLang="en-US" b="1" dirty="0">
                <a:latin typeface="宋体" panose="02010600030101010101" pitchFamily="2" charset="-122"/>
                <a:ea typeface="宋体" panose="02010600030101010101" pitchFamily="2" charset="-122"/>
                <a:cs typeface="Times New Roman" panose="02020603050405020304" pitchFamily="18" charset="0"/>
              </a:rPr>
              <a:t>内部监督管理、风险控制、合规管理</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国家出资公司组织机构的特别规定</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22" name="Rectangle 10"/>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23" name="Rectangle 12"/>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24" name="Rectangle 14"/>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5" name="Freeform: Shape 16"/>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sp>
        <p:nvSpPr>
          <p:cNvPr id="26" name="Rectangle 18"/>
          <p:cNvSpPr>
            <a:spLocks noGrp="1" noRot="1" noChangeAspect="1" noMove="1" noResize="1" noEditPoints="1" noAdjustHandles="1" noChangeArrowheads="1" noChangeShapeType="1" noTextEdit="1"/>
          </p:cNvSpPr>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2" name="标题 1"/>
          <p:cNvSpPr>
            <a:spLocks noGrp="1"/>
          </p:cNvSpPr>
          <p:nvPr>
            <p:ph type="title"/>
          </p:nvPr>
        </p:nvSpPr>
        <p:spPr>
          <a:xfrm>
            <a:off x="586478" y="1683756"/>
            <a:ext cx="3115265" cy="2396359"/>
          </a:xfrm>
        </p:spPr>
        <p:txBody>
          <a:bodyPr anchor="b">
            <a:normAutofit/>
          </a:bodyPr>
          <a:lstStyle/>
          <a:p>
            <a:pPr algn="r"/>
            <a:r>
              <a:rPr kumimoji="1" lang="en-US" altLang="zh-CN" sz="4000" dirty="0">
                <a:solidFill>
                  <a:srgbClr val="FFFFFF"/>
                </a:solidFill>
              </a:rPr>
              <a:t>《</a:t>
            </a:r>
            <a:r>
              <a:rPr kumimoji="1" lang="zh-CN" altLang="en-US" sz="4000" dirty="0">
                <a:solidFill>
                  <a:srgbClr val="FFFFFF"/>
                </a:solidFill>
              </a:rPr>
              <a:t>公司法</a:t>
            </a:r>
            <a:r>
              <a:rPr kumimoji="1" lang="en-US" altLang="zh-CN" sz="4000" dirty="0">
                <a:solidFill>
                  <a:srgbClr val="FFFFFF"/>
                </a:solidFill>
              </a:rPr>
              <a:t>》</a:t>
            </a:r>
            <a:r>
              <a:rPr kumimoji="1" lang="zh-CN" altLang="en-US" sz="4000" dirty="0">
                <a:solidFill>
                  <a:srgbClr val="FFFFFF"/>
                </a:solidFill>
              </a:rPr>
              <a:t>修订后国企治理新动向</a:t>
            </a:r>
          </a:p>
        </p:txBody>
      </p:sp>
      <p:graphicFrame>
        <p:nvGraphicFramePr>
          <p:cNvPr id="5" name="内容占位符 2"/>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Grp="1" noRot="1" noChangeAspect="1" noMove="1" noResize="1" noEditPoints="1" noAdjustHandles="1" noChangeArrowheads="1" noChangeShapeType="1" noTextEdit="1"/>
          </p:cNvSpPr>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a:spLocks noGrp="1" noRot="1" noChangeAspect="1" noMove="1" noResize="1" noEditPoints="1" noAdjustHandles="1" noChangeArrowheads="1" noChangeShapeType="1" noTextEdit="1"/>
          </p:cNvSpPr>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a:spLocks noGrp="1" noRot="1" noChangeAspect="1" noMove="1" noResize="1" noEditPoints="1" noAdjustHandles="1" noChangeArrowheads="1" noChangeShapeType="1" noTextEdit="1"/>
          </p:cNvSpPr>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p:cNvSpPr>
            <a:spLocks noGrp="1" noRot="1" noChangeAspect="1" noMove="1" noResize="1" noEditPoints="1" noAdjustHandles="1" noChangeArrowheads="1" noChangeShapeType="1" noTextEdit="1"/>
          </p:cNvSpPr>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文本框 2"/>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zh-CN" altLang="en-US" sz="4000" b="1" kern="1200">
                <a:solidFill>
                  <a:srgbClr val="FFFFFF"/>
                </a:solidFill>
                <a:latin typeface="+mj-lt"/>
                <a:ea typeface="+mj-ea"/>
                <a:cs typeface="+mj-cs"/>
              </a:rPr>
              <a:t>谢谢</a:t>
            </a:r>
            <a:r>
              <a:rPr lang="en-US" altLang="zh-CN" sz="4000" b="1" kern="1200">
                <a:solidFill>
                  <a:srgbClr val="FFFFFF"/>
                </a:solidFill>
                <a:latin typeface="+mj-lt"/>
                <a:ea typeface="+mj-ea"/>
                <a:cs typeface="+mj-cs"/>
              </a:rPr>
              <a:t>!</a:t>
            </a:r>
          </a:p>
        </p:txBody>
      </p:sp>
      <p:sp>
        <p:nvSpPr>
          <p:cNvPr id="25" name="标题 24"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10</a:t>
            </a:r>
            <a:endParaRPr lang="zh-CN" altLang="en-US" dirty="0">
              <a:latin typeface="黑体" panose="02010609060101010101" pitchFamily="49" charset="-122"/>
              <a:ea typeface="黑体" panose="02010609060101010101" pitchFamily="49" charset="-122"/>
            </a:endParaRPr>
          </a:p>
        </p:txBody>
      </p:sp>
      <p:pic>
        <p:nvPicPr>
          <p:cNvPr id="2" name="图片 1">
            <a:extLst>
              <a:ext uri="{FF2B5EF4-FFF2-40B4-BE49-F238E27FC236}">
                <a16:creationId xmlns:a16="http://schemas.microsoft.com/office/drawing/2014/main" id="{4CAD586A-3909-2A3F-7036-8858441614D3}"/>
              </a:ext>
            </a:extLst>
          </p:cNvPr>
          <p:cNvPicPr>
            <a:picLocks noChangeAspect="1"/>
          </p:cNvPicPr>
          <p:nvPr/>
        </p:nvPicPr>
        <p:blipFill>
          <a:blip r:embed="rId3"/>
          <a:stretch>
            <a:fillRect/>
          </a:stretch>
        </p:blipFill>
        <p:spPr>
          <a:xfrm>
            <a:off x="5953194" y="467208"/>
            <a:ext cx="4324216" cy="59235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11023208" y="-3433057"/>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730469" y="725214"/>
            <a:ext cx="10623331" cy="5451749"/>
          </a:xfrm>
        </p:spPr>
        <p:txBody>
          <a:bodyPr>
            <a:normAutofit fontScale="85000" lnSpcReduction="20000"/>
          </a:bodyPr>
          <a:lstStyle/>
          <a:p>
            <a:pPr>
              <a:lnSpc>
                <a:spcPct val="120000"/>
              </a:lnSpc>
              <a:buFont typeface="Wingdings" panose="05000000000000000000" pitchFamily="2" charset="2"/>
              <a:buChar char="p"/>
            </a:pPr>
            <a:r>
              <a:rPr lang="zh-CN" altLang="en-US" sz="2800" b="1" dirty="0">
                <a:latin typeface="黑体" panose="02010609060101010101" pitchFamily="49" charset="-122"/>
                <a:ea typeface="黑体" panose="02010609060101010101" pitchFamily="49" charset="-122"/>
                <a:cs typeface="Times New Roman" panose="02020603050405020304" pitchFamily="18" charset="0"/>
              </a:rPr>
              <a:t>一、法定代表人制度的优化和调整</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20000"/>
              </a:lnSpc>
              <a:buFont typeface="Wingdings" panose="05000000000000000000" pitchFamily="2" charset="2"/>
              <a:buChar char="p"/>
              <a:tabLst>
                <a:tab pos="0" algn="l"/>
              </a:tabLst>
            </a:pPr>
            <a:r>
              <a:rPr lang="zh-CN" altLang="en-US" b="1" dirty="0">
                <a:solidFill>
                  <a:srgbClr val="FF0000"/>
                </a:solidFill>
                <a:latin typeface="SimHei" panose="02010609060101010101" pitchFamily="49" charset="-122"/>
                <a:ea typeface="SimHei" panose="02010609060101010101" pitchFamily="49" charset="-122"/>
                <a:cs typeface="Times New Roman" panose="02020603050405020304" pitchFamily="18" charset="0"/>
              </a:rPr>
              <a:t>从一则公报案例说起</a:t>
            </a:r>
            <a:endParaRPr lang="en-US" altLang="zh-CN" b="1" dirty="0">
              <a:solidFill>
                <a:srgbClr val="FF0000"/>
              </a:solidFill>
              <a:latin typeface="SimHei" panose="02010609060101010101" pitchFamily="49" charset="-122"/>
              <a:ea typeface="SimHei" panose="02010609060101010101" pitchFamily="49" charset="-122"/>
              <a:cs typeface="Times New Roman" panose="02020603050405020304" pitchFamily="18" charset="0"/>
            </a:endParaRPr>
          </a:p>
          <a:p>
            <a:pPr indent="306070">
              <a:lnSpc>
                <a:spcPct val="120000"/>
              </a:lnSpc>
            </a:pPr>
            <a:r>
              <a:rPr lang="zh-CN" altLang="zh-CN" b="1" dirty="0">
                <a:solidFill>
                  <a:srgbClr val="333333"/>
                </a:solidFill>
                <a:effectLst/>
                <a:latin typeface="SimHei" panose="02010609060101010101" pitchFamily="49" charset="-122"/>
                <a:ea typeface="SimHei" panose="02010609060101010101" pitchFamily="49" charset="-122"/>
                <a:cs typeface="微软雅黑" charset="-122"/>
              </a:rPr>
              <a:t>韦统兵与新疆宝塔房地产开发有限公司等请求变更公司登记纠纷案</a:t>
            </a:r>
            <a:endParaRPr lang="zh-CN" altLang="zh-CN" dirty="0">
              <a:effectLst/>
              <a:latin typeface="SimHei" panose="02010609060101010101" pitchFamily="49" charset="-122"/>
              <a:ea typeface="SimHei" panose="02010609060101010101" pitchFamily="49" charset="-122"/>
              <a:cs typeface="宋体" pitchFamily="2" charset="-122"/>
            </a:endParaRPr>
          </a:p>
          <a:p>
            <a:pPr indent="306070">
              <a:lnSpc>
                <a:spcPct val="120000"/>
              </a:lnSpc>
            </a:pPr>
            <a:r>
              <a:rPr lang="zh-CN" altLang="zh-CN" b="1" dirty="0">
                <a:solidFill>
                  <a:srgbClr val="333333"/>
                </a:solidFill>
                <a:effectLst/>
                <a:latin typeface="SimHei" panose="02010609060101010101" pitchFamily="49" charset="-122"/>
                <a:ea typeface="SimHei" panose="02010609060101010101" pitchFamily="49" charset="-122"/>
                <a:cs typeface="微软雅黑" charset="-122"/>
              </a:rPr>
              <a:t>【裁判摘要】</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法定代表人是对外代表公司从事民事活动的公司负责人，法定代表人登记依法具有公示效力。</a:t>
            </a:r>
            <a:r>
              <a:rPr lang="zh-CN" altLang="zh-CN" dirty="0">
                <a:solidFill>
                  <a:srgbClr val="FF0000"/>
                </a:solidFill>
                <a:effectLst/>
                <a:latin typeface="SimHei" panose="02010609060101010101" pitchFamily="49" charset="-122"/>
                <a:ea typeface="SimHei" panose="02010609060101010101" pitchFamily="49" charset="-122"/>
                <a:cs typeface="微软雅黑" charset="-122"/>
              </a:rPr>
              <a:t>就公司内部而言，公司与法定代表人之间为委托法律关系，法定代表人代表权的基础是公司的授权，自公司任命时取得至免除任命时终止。</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公司权力机关依公司章程规定免去法定代表人的职务后，法定代表人的代表权即为终止。</a:t>
            </a:r>
            <a:endParaRPr lang="zh-CN" altLang="zh-CN" dirty="0">
              <a:effectLst/>
              <a:latin typeface="SimHei" panose="02010609060101010101" pitchFamily="49" charset="-122"/>
              <a:ea typeface="SimHei" panose="02010609060101010101" pitchFamily="49" charset="-122"/>
              <a:cs typeface="宋体" pitchFamily="2" charset="-122"/>
            </a:endParaRPr>
          </a:p>
          <a:p>
            <a:pPr indent="304800">
              <a:lnSpc>
                <a:spcPct val="120000"/>
              </a:lnSpc>
            </a:pPr>
            <a:r>
              <a:rPr lang="zh-CN" altLang="zh-CN" dirty="0">
                <a:solidFill>
                  <a:srgbClr val="FF0000"/>
                </a:solidFill>
                <a:effectLst/>
                <a:latin typeface="SimHei" panose="02010609060101010101" pitchFamily="49" charset="-122"/>
                <a:ea typeface="SimHei" panose="02010609060101010101" pitchFamily="49" charset="-122"/>
                <a:cs typeface="微软雅黑" charset="-122"/>
              </a:rPr>
              <a:t>有限责任公司股东会依据章程规定免除公司法定代表人职务的，公司执行机关应当执行公司决议，依法办理公司法定代表人工商变更登记。</a:t>
            </a:r>
            <a:endParaRPr lang="zh-CN" altLang="zh-CN" dirty="0">
              <a:solidFill>
                <a:srgbClr val="FF0000"/>
              </a:solidFill>
              <a:effectLst/>
              <a:latin typeface="SimHei" panose="02010609060101010101" pitchFamily="49" charset="-122"/>
              <a:ea typeface="SimHei" panose="02010609060101010101" pitchFamily="49" charset="-122"/>
              <a:cs typeface="宋体" pitchFamily="2" charset="-122"/>
            </a:endParaRPr>
          </a:p>
          <a:p>
            <a:pPr indent="304800">
              <a:lnSpc>
                <a:spcPct val="120000"/>
              </a:lnSpc>
            </a:pPr>
            <a:r>
              <a:rPr lang="zh-CN" altLang="zh-CN" b="1" dirty="0">
                <a:solidFill>
                  <a:srgbClr val="333333"/>
                </a:solidFill>
                <a:effectLst/>
                <a:latin typeface="SimHei" panose="02010609060101010101" pitchFamily="49" charset="-122"/>
                <a:ea typeface="SimHei" panose="02010609060101010101" pitchFamily="49" charset="-122"/>
                <a:cs typeface="微软雅黑" charset="-122"/>
              </a:rPr>
              <a:t>【来源】</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《最高人民法院公报》</a:t>
            </a:r>
            <a:r>
              <a:rPr lang="en-US" altLang="zh-CN" dirty="0">
                <a:solidFill>
                  <a:srgbClr val="333333"/>
                </a:solidFill>
                <a:effectLst/>
                <a:latin typeface="SimHei" panose="02010609060101010101" pitchFamily="49" charset="-122"/>
                <a:ea typeface="SimHei" panose="02010609060101010101" pitchFamily="49" charset="-122"/>
                <a:cs typeface="微软雅黑" charset="-122"/>
              </a:rPr>
              <a:t>2022</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年第</a:t>
            </a:r>
            <a:r>
              <a:rPr lang="en-US" altLang="zh-CN" dirty="0">
                <a:solidFill>
                  <a:srgbClr val="333333"/>
                </a:solidFill>
                <a:effectLst/>
                <a:latin typeface="SimHei" panose="02010609060101010101" pitchFamily="49" charset="-122"/>
                <a:ea typeface="SimHei" panose="02010609060101010101" pitchFamily="49" charset="-122"/>
                <a:cs typeface="微软雅黑" charset="-122"/>
              </a:rPr>
              <a:t>12</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期（总第</a:t>
            </a:r>
            <a:r>
              <a:rPr lang="en-US" altLang="zh-CN" dirty="0">
                <a:solidFill>
                  <a:srgbClr val="333333"/>
                </a:solidFill>
                <a:effectLst/>
                <a:latin typeface="SimHei" panose="02010609060101010101" pitchFamily="49" charset="-122"/>
                <a:ea typeface="SimHei" panose="02010609060101010101" pitchFamily="49" charset="-122"/>
                <a:cs typeface="微软雅黑" charset="-122"/>
              </a:rPr>
              <a:t>314</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期）</a:t>
            </a:r>
            <a:endParaRPr lang="zh-CN" altLang="zh-CN" dirty="0">
              <a:effectLst/>
              <a:latin typeface="SimHei" panose="02010609060101010101" pitchFamily="49" charset="-122"/>
              <a:ea typeface="SimHei" panose="02010609060101010101" pitchFamily="49" charset="-122"/>
              <a:cs typeface="宋体" pitchFamily="2" charset="-122"/>
            </a:endParaRPr>
          </a:p>
          <a:p>
            <a:pPr indent="304800">
              <a:lnSpc>
                <a:spcPct val="120000"/>
              </a:lnSpc>
            </a:pPr>
            <a:r>
              <a:rPr lang="zh-CN" altLang="zh-CN" b="1" dirty="0">
                <a:solidFill>
                  <a:srgbClr val="333333"/>
                </a:solidFill>
                <a:effectLst/>
                <a:latin typeface="SimHei" panose="02010609060101010101" pitchFamily="49" charset="-122"/>
                <a:ea typeface="SimHei" panose="02010609060101010101" pitchFamily="49" charset="-122"/>
                <a:cs typeface="微软雅黑" charset="-122"/>
              </a:rPr>
              <a:t>【案号】</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最高人民法院（</a:t>
            </a:r>
            <a:r>
              <a:rPr lang="en-US" altLang="zh-CN" dirty="0">
                <a:solidFill>
                  <a:srgbClr val="333333"/>
                </a:solidFill>
                <a:effectLst/>
                <a:latin typeface="SimHei" panose="02010609060101010101" pitchFamily="49" charset="-122"/>
                <a:ea typeface="SimHei" panose="02010609060101010101" pitchFamily="49" charset="-122"/>
                <a:cs typeface="微软雅黑" charset="-122"/>
              </a:rPr>
              <a:t>2022</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）最高法民再</a:t>
            </a:r>
            <a:r>
              <a:rPr lang="en-US" altLang="zh-CN" dirty="0">
                <a:solidFill>
                  <a:srgbClr val="333333"/>
                </a:solidFill>
                <a:effectLst/>
                <a:latin typeface="SimHei" panose="02010609060101010101" pitchFamily="49" charset="-122"/>
                <a:ea typeface="SimHei" panose="02010609060101010101" pitchFamily="49" charset="-122"/>
                <a:cs typeface="微软雅黑" charset="-122"/>
              </a:rPr>
              <a:t>94</a:t>
            </a:r>
            <a:r>
              <a:rPr lang="zh-CN" altLang="zh-CN" dirty="0">
                <a:solidFill>
                  <a:srgbClr val="333333"/>
                </a:solidFill>
                <a:effectLst/>
                <a:latin typeface="SimHei" panose="02010609060101010101" pitchFamily="49" charset="-122"/>
                <a:ea typeface="SimHei" panose="02010609060101010101" pitchFamily="49" charset="-122"/>
                <a:cs typeface="微软雅黑" charset="-122"/>
              </a:rPr>
              <a:t>号民事判决书</a:t>
            </a:r>
            <a:endParaRPr lang="zh-CN" altLang="zh-CN" dirty="0">
              <a:effectLst/>
              <a:latin typeface="SimHei" panose="02010609060101010101" pitchFamily="49" charset="-122"/>
              <a:ea typeface="SimHei" panose="02010609060101010101" pitchFamily="49" charset="-122"/>
              <a:cs typeface="宋体" pitchFamily="2" charset="-122"/>
            </a:endParaRPr>
          </a:p>
          <a:p>
            <a:pPr marL="0" indent="0">
              <a:lnSpc>
                <a:spcPct val="120000"/>
              </a:lnSpc>
              <a:buFont typeface="Wingdings" panose="05000000000000000000" pitchFamily="2" charset="2"/>
              <a:buChar char="p"/>
              <a:tabLst>
                <a:tab pos="0" algn="l"/>
              </a:tabLst>
            </a:pPr>
            <a:endParaRPr lang="en-US" altLang="zh-CN"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57DC2-970A-4B3E-BB1C-7A09969E49DF}" type="slidenum">
              <a:rPr kumimoji="0" lang="en-US" sz="1200" b="0" i="0" u="none" strike="noStrike" kern="1200" cap="none" spc="0" normalizeH="0" baseline="0" noProof="0" smtClean="0">
                <a:ln>
                  <a:noFill/>
                </a:ln>
                <a:solidFill>
                  <a:prstClr val="black">
                    <a:tint val="75000"/>
                  </a:prstClr>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等线"/>
              <a:ea typeface="+mn-ea"/>
              <a:cs typeface="+mn-cs"/>
            </a:endParaRPr>
          </a:p>
        </p:txBody>
      </p:sp>
      <p:sp>
        <p:nvSpPr>
          <p:cNvPr id="2" name="矩形 1"/>
          <p:cNvSpPr/>
          <p:nvPr/>
        </p:nvSpPr>
        <p:spPr>
          <a:xfrm>
            <a:off x="843864" y="802583"/>
            <a:ext cx="8885351"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rPr>
              <a:t>最高院公报案例：</a:t>
            </a:r>
            <a:r>
              <a:rPr kumimoji="0" lang="en-US" altLang="zh-CN" sz="3600" b="1"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rPr>
              <a:t>2022</a:t>
            </a:r>
            <a:r>
              <a:rPr kumimoji="0" lang="zh-CN" altLang="en-US" sz="3600" b="1"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rPr>
              <a:t>最高法民再</a:t>
            </a:r>
            <a:r>
              <a:rPr kumimoji="0" lang="en-US" altLang="zh-CN" sz="3600" b="1"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rPr>
              <a:t>94</a:t>
            </a:r>
            <a:r>
              <a:rPr kumimoji="0" lang="zh-CN" altLang="en-US" sz="3600" b="1"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rPr>
              <a:t>号</a:t>
            </a:r>
          </a:p>
        </p:txBody>
      </p:sp>
      <p:sp>
        <p:nvSpPr>
          <p:cNvPr id="4" name="矩形 3"/>
          <p:cNvSpPr/>
          <p:nvPr/>
        </p:nvSpPr>
        <p:spPr>
          <a:xfrm>
            <a:off x="2212848" y="2414016"/>
            <a:ext cx="1408176" cy="877824"/>
          </a:xfrm>
          <a:prstGeom prst="rect">
            <a:avLst/>
          </a:prstGeom>
          <a:solidFill>
            <a:srgbClr val="CDA9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宝塔投资</a:t>
            </a:r>
            <a:endParaRPr kumimoji="1" lang="en-US" altLang="zh-CN"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公司</a:t>
            </a:r>
          </a:p>
        </p:txBody>
      </p:sp>
      <p:sp>
        <p:nvSpPr>
          <p:cNvPr id="5" name="矩形 4"/>
          <p:cNvSpPr/>
          <p:nvPr/>
        </p:nvSpPr>
        <p:spPr>
          <a:xfrm>
            <a:off x="4582452" y="2414016"/>
            <a:ext cx="1408176" cy="87782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嘉鸿公司</a:t>
            </a:r>
          </a:p>
        </p:txBody>
      </p:sp>
      <p:sp>
        <p:nvSpPr>
          <p:cNvPr id="6" name="矩形 5"/>
          <p:cNvSpPr/>
          <p:nvPr/>
        </p:nvSpPr>
        <p:spPr>
          <a:xfrm>
            <a:off x="2643924" y="4220290"/>
            <a:ext cx="2642616" cy="82296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等线"/>
                <a:ea typeface="等线" panose="02010600030101010101" pitchFamily="2" charset="-122"/>
                <a:cs typeface="+mn-cs"/>
              </a:rPr>
              <a:t>宝塔房地产公司</a:t>
            </a:r>
          </a:p>
        </p:txBody>
      </p:sp>
      <p:cxnSp>
        <p:nvCxnSpPr>
          <p:cNvPr id="8" name="直线箭头连接符 7"/>
          <p:cNvCxnSpPr>
            <a:stCxn id="4" idx="2"/>
            <a:endCxn id="6" idx="0"/>
          </p:cNvCxnSpPr>
          <p:nvPr/>
        </p:nvCxnSpPr>
        <p:spPr>
          <a:xfrm>
            <a:off x="2916936" y="3291840"/>
            <a:ext cx="1048296" cy="92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p:cNvCxnSpPr>
            <a:stCxn id="5" idx="2"/>
          </p:cNvCxnSpPr>
          <p:nvPr/>
        </p:nvCxnSpPr>
        <p:spPr>
          <a:xfrm flipH="1">
            <a:off x="4206240" y="3291840"/>
            <a:ext cx="1080300" cy="928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2643924" y="3536610"/>
            <a:ext cx="1078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95%</a:t>
            </a:r>
            <a:endParaRPr kumimoji="1" lang="zh-CN" altLang="en-US"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p:txBody>
      </p:sp>
      <p:sp>
        <p:nvSpPr>
          <p:cNvPr id="13" name="文本框 12"/>
          <p:cNvSpPr txBox="1"/>
          <p:nvPr/>
        </p:nvSpPr>
        <p:spPr>
          <a:xfrm>
            <a:off x="4988052" y="3576305"/>
            <a:ext cx="10789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5%</a:t>
            </a:r>
            <a:endParaRPr kumimoji="1" lang="zh-CN" altLang="en-US"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p:txBody>
      </p:sp>
      <p:sp>
        <p:nvSpPr>
          <p:cNvPr id="14" name="文本框 13"/>
          <p:cNvSpPr txBox="1"/>
          <p:nvPr/>
        </p:nvSpPr>
        <p:spPr>
          <a:xfrm>
            <a:off x="2916936" y="5697379"/>
            <a:ext cx="26426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     韦统兵</a:t>
            </a:r>
            <a:endParaRPr kumimoji="1" lang="en-US" altLang="zh-CN"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  董事长</a:t>
            </a:r>
            <a:r>
              <a:rPr kumimoji="1" lang="en-US" altLang="zh-CN"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a:t>
            </a:r>
            <a:r>
              <a:rPr kumimoji="1" lang="zh-CN" altLang="en-US" sz="18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法定代表人</a:t>
            </a:r>
          </a:p>
        </p:txBody>
      </p:sp>
      <p:cxnSp>
        <p:nvCxnSpPr>
          <p:cNvPr id="16" name="直线连接符 15"/>
          <p:cNvCxnSpPr>
            <a:stCxn id="6" idx="2"/>
          </p:cNvCxnSpPr>
          <p:nvPr/>
        </p:nvCxnSpPr>
        <p:spPr>
          <a:xfrm>
            <a:off x="3965232" y="5043250"/>
            <a:ext cx="0" cy="654129"/>
          </a:xfrm>
          <a:prstGeom prst="line">
            <a:avLst/>
          </a:prstGeom>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831256" y="2304863"/>
            <a:ext cx="4506461"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2017.07.18</a:t>
            </a:r>
            <a:r>
              <a:rPr kumimoji="1" lang="zh-CN" altLang="en-US"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 集团下发免职决定</a:t>
            </a: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2017.07.20</a:t>
            </a:r>
            <a:r>
              <a:rPr kumimoji="1" lang="zh-CN" altLang="en-US"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 宝塔投资公司发出免职通知书</a:t>
            </a: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2020</a:t>
            </a:r>
            <a:r>
              <a:rPr kumimoji="1" lang="zh-CN" altLang="en-US"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年，韦起诉变更法代登记，一审二审败诉，再审胜诉</a:t>
            </a: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zh-CN" altLang="en-US"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rPr>
              <a:t>至今，变更登记未完成。</a:t>
            </a:r>
            <a:endParaRPr kumimoji="1" lang="en-US" altLang="zh-CN" sz="2400" b="0" i="0" u="none" strike="noStrike" kern="1200" cap="none" spc="0" normalizeH="0" baseline="0" noProof="0" dirty="0">
              <a:ln>
                <a:noFill/>
              </a:ln>
              <a:solidFill>
                <a:prstClr val="black"/>
              </a:solidFill>
              <a:effectLst/>
              <a:uLnTx/>
              <a:uFillTx/>
              <a:latin typeface="宋体" pitchFamily="2" charset="-122"/>
              <a:ea typeface="宋体"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7"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内容占位符 4"/>
          <p:cNvSpPr>
            <a:spLocks noGrp="1"/>
          </p:cNvSpPr>
          <p:nvPr>
            <p:ph idx="1"/>
          </p:nvPr>
        </p:nvSpPr>
        <p:spPr>
          <a:xfrm>
            <a:off x="781878" y="1630017"/>
            <a:ext cx="10919792" cy="5009322"/>
          </a:xfrm>
        </p:spPr>
        <p:txBody>
          <a:bodyPr>
            <a:normAutofit fontScale="92500" lnSpcReduction="20000"/>
          </a:bodyPr>
          <a:lstStyle/>
          <a:p>
            <a:pPr>
              <a:lnSpc>
                <a:spcPct val="120000"/>
              </a:lnSpc>
              <a:buFont typeface="Wingdings" panose="05000000000000000000" pitchFamily="2" charset="2"/>
              <a:buChar char="Ø"/>
              <a:tabLst>
                <a:tab pos="0" algn="l"/>
              </a:tabLst>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1.</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选任范围过窄</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比如，华为实行的是轮值董事长制度，董事长不断轮换，法定代表人的任命便成为一个显眼的技术问题。</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Ø"/>
              <a:tabLst>
                <a:tab pos="0" algn="l"/>
              </a:tabLst>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2.</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董事地位的不当异化：</a:t>
            </a:r>
            <a:r>
              <a:rPr lang="zh-CN" altLang="en-US" b="1" dirty="0">
                <a:latin typeface="黑体" panose="02010609060101010101" pitchFamily="49" charset="-122"/>
                <a:ea typeface="黑体" panose="02010609060101010101" pitchFamily="49" charset="-122"/>
                <a:cs typeface="Times New Roman" panose="02020603050405020304" pitchFamily="18" charset="0"/>
              </a:rPr>
              <a:t>法定代表人董事的滥权；法定代表人经理对董事会权利的削弱</a:t>
            </a:r>
          </a:p>
          <a:p>
            <a:pPr>
              <a:lnSpc>
                <a:spcPct val="120000"/>
              </a:lnSpc>
              <a:buFont typeface="Wingdings" panose="05000000000000000000" pitchFamily="2" charset="2"/>
              <a:buChar char="Ø"/>
              <a:tabLst>
                <a:tab pos="0" algn="l"/>
              </a:tabLst>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3.</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“虹吸效应”</a:t>
            </a:r>
            <a:r>
              <a:rPr lang="zh-CN" altLang="en-US" b="1" dirty="0">
                <a:latin typeface="黑体" panose="02010609060101010101" pitchFamily="49" charset="-122"/>
                <a:ea typeface="黑体" panose="02010609060101010101" pitchFamily="49" charset="-122"/>
                <a:cs typeface="Times New Roman" panose="02020603050405020304" pitchFamily="18" charset="0"/>
              </a:rPr>
              <a:t>：加剧了公司权力的内部集中，增加代理成本，削弱治理效用；</a:t>
            </a:r>
          </a:p>
          <a:p>
            <a:pPr>
              <a:lnSpc>
                <a:spcPct val="120000"/>
              </a:lnSpc>
              <a:buFont typeface="Wingdings" panose="05000000000000000000" pitchFamily="2" charset="2"/>
              <a:buChar char="Ø"/>
              <a:tabLst>
                <a:tab pos="0" algn="l"/>
              </a:tabLst>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4.</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章程必要记载内容，复杂的工商登记要求，僵化的法定代表人变更程序，进一步造成了问题恶化；</a:t>
            </a:r>
            <a:endParaRPr lang="en-US" altLang="zh-CN"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Ø"/>
              <a:tabLst>
                <a:tab pos="0" algn="l"/>
              </a:tabLst>
            </a:pPr>
            <a:r>
              <a:rPr lang="en-US" altLang="zh-CN" b="1" u="sng" dirty="0">
                <a:latin typeface="黑体" panose="02010609060101010101" pitchFamily="49" charset="-122"/>
                <a:ea typeface="黑体" panose="02010609060101010101" pitchFamily="49" charset="-122"/>
                <a:cs typeface="Times New Roman" panose="02020603050405020304" pitchFamily="18" charset="0"/>
              </a:rPr>
              <a:t>5.</a:t>
            </a:r>
            <a:r>
              <a:rPr lang="zh-CN" altLang="en-US" b="1" u="sng" dirty="0">
                <a:latin typeface="黑体" panose="02010609060101010101" pitchFamily="49" charset="-122"/>
                <a:ea typeface="黑体" panose="02010609060101010101" pitchFamily="49" charset="-122"/>
                <a:cs typeface="Times New Roman" panose="02020603050405020304" pitchFamily="18" charset="0"/>
              </a:rPr>
              <a:t>法定代表人的“代持”与“卸责”</a:t>
            </a:r>
          </a:p>
          <a:p>
            <a:pPr marL="0" indent="0">
              <a:lnSpc>
                <a:spcPct val="120000"/>
              </a:lnSpc>
              <a:buFont typeface="Wingdings" panose="05000000000000000000" pitchFamily="2" charset="2"/>
              <a:buChar char="p"/>
              <a:tabLst>
                <a:tab pos="0" algn="l"/>
              </a:tabLst>
            </a:pPr>
            <a:endParaRPr lang="en-US" altLang="zh-CN" sz="17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81878" y="437522"/>
            <a:ext cx="8521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4000" b="1" i="0" u="none" strike="noStrike" kern="1200" cap="none" spc="0" normalizeH="0" baseline="0" noProof="0" dirty="0">
                <a:ln>
                  <a:noFill/>
                </a:ln>
                <a:solidFill>
                  <a:prstClr val="white"/>
                </a:solidFill>
                <a:effectLst/>
                <a:uLnTx/>
                <a:uFillTx/>
                <a:latin typeface="等线"/>
                <a:ea typeface="等线" panose="02010600030101010101" pitchFamily="2" charset="-122"/>
                <a:cs typeface="+mn-cs"/>
              </a:rPr>
              <a:t>法定代表人制度面临的问题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21954" y="1827160"/>
            <a:ext cx="11010899" cy="4731055"/>
          </a:xfrm>
        </p:spPr>
        <p:txBody>
          <a:bodyPr>
            <a:normAutofit/>
          </a:bodyPr>
          <a:lstStyle/>
          <a:p>
            <a:pPr>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10</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法定代表人的选任、辞任与补任</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0" indent="767080" algn="l">
              <a:lnSpc>
                <a:spcPct val="150000"/>
              </a:lnSpc>
              <a:buNone/>
            </a:pPr>
            <a:r>
              <a:rPr lang="zh-CN" altLang="zh-CN" sz="2400" b="1" dirty="0">
                <a:latin typeface="宋体" panose="02010600030101010101" pitchFamily="2" charset="-122"/>
                <a:ea typeface="宋体" panose="02010600030101010101" pitchFamily="2" charset="-122"/>
                <a:cs typeface="Times New Roman" panose="02020603050405020304" pitchFamily="18" charset="0"/>
              </a:rPr>
              <a:t>公司的法定代表人</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按照公司章程的规定</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，由</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代表公司执行公司事务</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的</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董事或者经理</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担任。</a:t>
            </a:r>
          </a:p>
          <a:p>
            <a:pPr marL="0" indent="767080" algn="l">
              <a:lnSpc>
                <a:spcPct val="150000"/>
              </a:lnSpc>
              <a:buNone/>
            </a:pPr>
            <a:r>
              <a:rPr lang="zh-CN" altLang="zh-CN" sz="2400" b="1" dirty="0">
                <a:latin typeface="宋体" panose="02010600030101010101" pitchFamily="2" charset="-122"/>
                <a:ea typeface="宋体" panose="02010600030101010101" pitchFamily="2" charset="-122"/>
                <a:cs typeface="Times New Roman" panose="02020603050405020304" pitchFamily="18" charset="0"/>
              </a:rPr>
              <a:t>担任法定代表人的董事或者经理辞任的，视为</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同时辞去法定代表人</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a:t>
            </a:r>
          </a:p>
          <a:p>
            <a:pPr marL="0" indent="767080" algn="l">
              <a:lnSpc>
                <a:spcPct val="150000"/>
              </a:lnSpc>
              <a:buNone/>
            </a:pPr>
            <a:r>
              <a:rPr lang="zh-CN" altLang="zh-CN" sz="2400" b="1" dirty="0">
                <a:latin typeface="宋体" panose="02010600030101010101" pitchFamily="2" charset="-122"/>
                <a:ea typeface="宋体" panose="02010600030101010101" pitchFamily="2" charset="-122"/>
                <a:cs typeface="Times New Roman" panose="02020603050405020304" pitchFamily="18" charset="0"/>
              </a:rPr>
              <a:t>法定代表人辞任的，</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公司</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应当在</a:t>
            </a:r>
            <a:r>
              <a:rPr lang="zh-CN" altLang="zh-CN" sz="2400"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法定代表人辞任之日起三十日内</a:t>
            </a:r>
            <a:r>
              <a:rPr lang="zh-CN" altLang="zh-CN" sz="2400" b="1" dirty="0">
                <a:latin typeface="宋体" panose="02010600030101010101" pitchFamily="2" charset="-122"/>
                <a:ea typeface="宋体" panose="02010600030101010101" pitchFamily="2" charset="-122"/>
                <a:cs typeface="Times New Roman" panose="02020603050405020304" pitchFamily="18" charset="0"/>
              </a:rPr>
              <a:t>确定新的法定代表人。</a:t>
            </a:r>
          </a:p>
          <a:p>
            <a:pPr marL="0" indent="0">
              <a:buFont typeface="Wingdings" panose="05000000000000000000" pitchFamily="2" charset="2"/>
              <a:buChar char="p"/>
              <a:tabLst>
                <a:tab pos="0" algn="l"/>
              </a:tabLst>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要点：扩大选任范围、明确辞任规则、增加强制补任、容许短暂空缺</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821954" y="609367"/>
            <a:ext cx="10548091" cy="584775"/>
          </a:xfrm>
          <a:prstGeom prst="rect">
            <a:avLst/>
          </a:prstGeom>
          <a:noFill/>
        </p:spPr>
        <p:txBody>
          <a:bodyPr wrap="square" rtlCol="0">
            <a:spAutoFit/>
          </a:bodyPr>
          <a:lstStyle/>
          <a:p>
            <a:pPr marL="0" indent="0">
              <a:tabLst>
                <a:tab pos="0" algn="l"/>
              </a:tabLst>
            </a:pP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法定代表人制度变革：第</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10</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条、第</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35</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条、第</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46</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条</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内容占位符 4"/>
          <p:cNvSpPr>
            <a:spLocks noGrp="1"/>
          </p:cNvSpPr>
          <p:nvPr>
            <p:ph idx="1"/>
          </p:nvPr>
        </p:nvSpPr>
        <p:spPr>
          <a:xfrm>
            <a:off x="876301" y="1879066"/>
            <a:ext cx="11024346" cy="4602968"/>
          </a:xfrm>
        </p:spPr>
        <p:txBody>
          <a:bodyPr>
            <a:normAutofit/>
          </a:bodyPr>
          <a:lstStyle/>
          <a:p>
            <a:pPr marL="685800" marR="60960" indent="-457200">
              <a:lnSpc>
                <a:spcPct val="100000"/>
              </a:lnSpc>
              <a:spcBef>
                <a:spcPts val="1300"/>
              </a:spcBef>
              <a:spcAft>
                <a:spcPts val="1300"/>
              </a:spcAft>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35</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zh-CN" altLang="zh-CN" b="1" spc="40" dirty="0">
                <a:solidFill>
                  <a:srgbClr val="222222"/>
                </a:solidFill>
                <a:effectLst/>
                <a:latin typeface="宋体" panose="02010600030101010101" pitchFamily="2" charset="-122"/>
                <a:ea typeface="黑体" panose="02010609060101010101" pitchFamily="49" charset="-122"/>
                <a:cs typeface="Times New Roman" panose="02020603050405020304" pitchFamily="18" charset="0"/>
              </a:rPr>
              <a:t>【变更登记的申请文件】</a:t>
            </a:r>
            <a:endParaRPr lang="zh-CN" altLang="zh-CN" b="1" dirty="0">
              <a:effectLst/>
              <a:latin typeface="宋体" panose="02010600030101010101" pitchFamily="2" charset="-122"/>
              <a:ea typeface="宋体" panose="02010600030101010101" pitchFamily="2" charset="-122"/>
              <a:cs typeface="宋体" panose="02010600030101010101" pitchFamily="2" charset="-122"/>
            </a:endParaRPr>
          </a:p>
          <a:p>
            <a:pPr marL="53975" marR="60960" indent="657225">
              <a:lnSpc>
                <a:spcPct val="100000"/>
              </a:lnSpc>
              <a:buNone/>
            </a:pPr>
            <a:r>
              <a:rPr lang="zh-CN" altLang="zh-CN" b="1" spc="40" dirty="0">
                <a:effectLst/>
                <a:latin typeface="宋体" panose="02010600030101010101" pitchFamily="2" charset="-122"/>
                <a:ea typeface="宋体" panose="02010600030101010101" pitchFamily="2" charset="-122"/>
                <a:cs typeface="Times New Roman" panose="02020603050405020304" pitchFamily="18" charset="0"/>
              </a:rPr>
              <a:t>公司申请变更登记，应当向公司登记机关提交公司法定代表人签署的变更登记申请书、</a:t>
            </a:r>
            <a:r>
              <a:rPr lang="zh-CN" altLang="zh-CN" b="1" u="sng" spc="4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依法作出的变更决议或者决定</a:t>
            </a:r>
            <a:r>
              <a:rPr lang="zh-CN" altLang="zh-CN" b="1" spc="40" dirty="0">
                <a:effectLst/>
                <a:latin typeface="宋体" panose="02010600030101010101" pitchFamily="2" charset="-122"/>
                <a:ea typeface="宋体" panose="02010600030101010101" pitchFamily="2" charset="-122"/>
                <a:cs typeface="Times New Roman" panose="02020603050405020304" pitchFamily="18" charset="0"/>
              </a:rPr>
              <a:t>等文件。</a:t>
            </a:r>
            <a:endParaRPr lang="zh-CN" altLang="zh-CN" b="1" dirty="0">
              <a:effectLst/>
              <a:latin typeface="宋体" panose="02010600030101010101" pitchFamily="2" charset="-122"/>
              <a:ea typeface="宋体" panose="02010600030101010101" pitchFamily="2" charset="-122"/>
              <a:cs typeface="宋体" panose="02010600030101010101" pitchFamily="2" charset="-122"/>
            </a:endParaRPr>
          </a:p>
          <a:p>
            <a:pPr marL="53975" marR="60960" indent="657225">
              <a:lnSpc>
                <a:spcPct val="100000"/>
              </a:lnSpc>
              <a:buNone/>
            </a:pPr>
            <a:r>
              <a:rPr lang="zh-CN" altLang="zh-CN" b="1" spc="40" dirty="0">
                <a:effectLst/>
                <a:latin typeface="宋体" panose="02010600030101010101" pitchFamily="2" charset="-122"/>
                <a:ea typeface="宋体" panose="02010600030101010101" pitchFamily="2" charset="-122"/>
                <a:cs typeface="Times New Roman" panose="02020603050405020304" pitchFamily="18" charset="0"/>
              </a:rPr>
              <a:t>公司变更登记事项涉及修改公司章程的，应当提交修改后的公司章程。</a:t>
            </a:r>
            <a:endParaRPr lang="zh-CN" altLang="zh-CN" b="1" dirty="0">
              <a:effectLst/>
              <a:latin typeface="宋体" panose="02010600030101010101" pitchFamily="2" charset="-122"/>
              <a:ea typeface="宋体" panose="02010600030101010101" pitchFamily="2" charset="-122"/>
              <a:cs typeface="宋体" panose="02010600030101010101" pitchFamily="2" charset="-122"/>
            </a:endParaRPr>
          </a:p>
          <a:p>
            <a:pPr marL="53975" marR="60960" indent="657225">
              <a:lnSpc>
                <a:spcPct val="100000"/>
              </a:lnSpc>
              <a:buNone/>
            </a:pPr>
            <a:r>
              <a:rPr lang="zh-CN" altLang="zh-CN" b="1" spc="40" dirty="0">
                <a:effectLst/>
                <a:latin typeface="宋体" panose="02010600030101010101" pitchFamily="2" charset="-122"/>
                <a:ea typeface="宋体" panose="02010600030101010101" pitchFamily="2" charset="-122"/>
                <a:cs typeface="Times New Roman" panose="02020603050405020304" pitchFamily="18" charset="0"/>
              </a:rPr>
              <a:t>公司变更法定代表人的，变更登记申请书</a:t>
            </a:r>
            <a:r>
              <a:rPr lang="zh-CN" altLang="zh-CN" b="1" u="sng" spc="4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由变更后的法定代表人签署</a:t>
            </a:r>
            <a:r>
              <a:rPr lang="zh-CN" altLang="zh-CN" b="1" spc="40" dirty="0">
                <a:effectLst/>
                <a:latin typeface="宋体" panose="02010600030101010101" pitchFamily="2" charset="-122"/>
                <a:ea typeface="宋体" panose="02010600030101010101" pitchFamily="2" charset="-122"/>
                <a:cs typeface="Times New Roman" panose="02020603050405020304" pitchFamily="18" charset="0"/>
              </a:rPr>
              <a:t>。</a:t>
            </a:r>
            <a:r>
              <a:rPr lang="en-US" altLang="zh-CN" b="1" spc="40" dirty="0">
                <a:effectLst/>
                <a:latin typeface="宋体" panose="02010600030101010101" pitchFamily="2" charset="-122"/>
                <a:ea typeface="宋体" panose="02010600030101010101" pitchFamily="2" charset="-122"/>
                <a:cs typeface="宋体" panose="02010600030101010101" pitchFamily="2" charset="-122"/>
              </a:rPr>
              <a:t> </a:t>
            </a:r>
            <a:endParaRPr lang="zh-CN" altLang="zh-CN" b="1" dirty="0">
              <a:effectLst/>
              <a:latin typeface="宋体" panose="02010600030101010101" pitchFamily="2" charset="-122"/>
              <a:ea typeface="宋体" panose="02010600030101010101" pitchFamily="2" charset="-122"/>
              <a:cs typeface="宋体" panose="02010600030101010101" pitchFamily="2" charset="-122"/>
            </a:endParaRPr>
          </a:p>
          <a:p>
            <a:pPr marL="0" indent="0">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要点：凭决议或决定生效；凭登记对抗；新法代签署</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76301" y="1879065"/>
            <a:ext cx="11010899" cy="4731055"/>
          </a:xfrm>
        </p:spPr>
        <p:txBody>
          <a:bodyPr>
            <a:normAutofit/>
          </a:bodyPr>
          <a:lstStyle/>
          <a:p>
            <a:pPr>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46</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公司章程内容</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0" indent="767080" algn="l">
              <a:lnSpc>
                <a:spcPct val="150000"/>
              </a:lnSpc>
              <a:buNone/>
            </a:pPr>
            <a:r>
              <a:rPr lang="zh-CN" altLang="en-US" b="1" dirty="0">
                <a:latin typeface="宋体" panose="02010600030101010101" pitchFamily="2" charset="-122"/>
                <a:ea typeface="宋体" panose="02010600030101010101" pitchFamily="2" charset="-122"/>
                <a:cs typeface="Times New Roman" panose="02020603050405020304" pitchFamily="18" charset="0"/>
              </a:rPr>
              <a:t>有限责任公司章程应当载明下列事项</a:t>
            </a:r>
            <a:r>
              <a:rPr lang="en-US" altLang="zh-CN" b="1" dirty="0">
                <a:latin typeface="宋体" panose="02010600030101010101" pitchFamily="2" charset="-122"/>
                <a:ea typeface="宋体" panose="02010600030101010101" pitchFamily="2" charset="-122"/>
                <a:cs typeface="Times New Roman" panose="02020603050405020304" pitchFamily="18" charset="0"/>
              </a:rPr>
              <a:t>:</a:t>
            </a:r>
          </a:p>
          <a:p>
            <a:pPr marL="0" indent="767080" algn="l">
              <a:lnSpc>
                <a:spcPct val="150000"/>
              </a:lnSpc>
              <a:buNone/>
            </a:pPr>
            <a:r>
              <a:rPr lang="en-US" altLang="zh-CN" b="1" dirty="0">
                <a:latin typeface="宋体" panose="02010600030101010101" pitchFamily="2" charset="-122"/>
                <a:ea typeface="宋体" panose="02010600030101010101" pitchFamily="2" charset="-122"/>
                <a:cs typeface="Times New Roman" panose="02020603050405020304" pitchFamily="18" charset="0"/>
              </a:rPr>
              <a:t>……</a:t>
            </a:r>
          </a:p>
          <a:p>
            <a:pPr marL="0" indent="767080">
              <a:lnSpc>
                <a:spcPct val="150000"/>
              </a:lnSpc>
              <a:buNone/>
            </a:pPr>
            <a:r>
              <a:rPr lang="zh-CN" altLang="zh-CN" b="1" u="sng" spc="4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（七）公司法定代表人的产生、变更办法；　</a:t>
            </a:r>
            <a:endParaRPr lang="zh-CN" altLang="zh-CN" b="1" u="sng"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p>
            <a:pPr marL="0" indent="767080" algn="l">
              <a:lnSpc>
                <a:spcPct val="150000"/>
              </a:lnSpc>
              <a:buNone/>
            </a:pPr>
            <a:r>
              <a:rPr lang="en-US" altLang="zh-CN"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要点：从“法定代表人姓名” 到“产生、变更办法”</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876301" y="375967"/>
            <a:ext cx="10548091" cy="707886"/>
          </a:xfrm>
          <a:prstGeom prst="rect">
            <a:avLst/>
          </a:prstGeom>
          <a:noFill/>
        </p:spPr>
        <p:txBody>
          <a:bodyPr wrap="square" rtlCol="0">
            <a:spAutoFit/>
          </a:bodyPr>
          <a:lstStyle/>
          <a:p>
            <a:pPr marL="0" indent="0">
              <a:tabLst>
                <a:tab pos="0" algn="l"/>
              </a:tabLst>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章程中法定代表人的记载事项变化</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a:bodyPr>
          <a:lstStyle/>
          <a:p>
            <a:pPr algn="just" eaLnBrk="1" fontAlgn="auto" latinLnBrk="0" hangingPunct="1">
              <a:lnSpc>
                <a:spcPct val="120000"/>
              </a:lnSpc>
              <a:buFont typeface="Wingdings" panose="05000000000000000000" pitchFamily="2" charset="2"/>
              <a:buChar char="p"/>
            </a:pPr>
            <a:r>
              <a:rPr lang="zh-CN" altLang="en-US" b="1" dirty="0">
                <a:solidFill>
                  <a:srgbClr val="FF0000"/>
                </a:solidFill>
                <a:latin typeface="黑体" panose="02010609060101010101" pitchFamily="49" charset="-122"/>
                <a:ea typeface="黑体" panose="02010609060101010101" pitchFamily="49" charset="-122"/>
                <a:cs typeface="楷体" panose="02010609060101010101" charset="-122"/>
                <a:sym typeface="+mn-ea"/>
              </a:rPr>
              <a:t>总体修订情况</a:t>
            </a:r>
            <a:r>
              <a:rPr lang="en-US" altLang="zh-CN" b="1" dirty="0">
                <a:solidFill>
                  <a:srgbClr val="FF0000"/>
                </a:solidFill>
                <a:latin typeface="黑体" panose="02010609060101010101" pitchFamily="49" charset="-122"/>
                <a:ea typeface="黑体" panose="02010609060101010101" pitchFamily="49" charset="-122"/>
                <a:cs typeface="楷体" panose="02010609060101010101" charset="-122"/>
                <a:sym typeface="+mn-ea"/>
              </a:rPr>
              <a:t>:</a:t>
            </a:r>
          </a:p>
          <a:p>
            <a:pPr algn="just" eaLnBrk="1" fontAlgn="auto" latinLnBrk="0" hangingPunct="1">
              <a:lnSpc>
                <a:spcPct val="120000"/>
              </a:lnSpc>
              <a:buFont typeface="Wingdings" panose="05000000000000000000" pitchFamily="2" charset="2"/>
              <a:buChar char="Ø"/>
            </a:pP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共</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266</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个条文，</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31456</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字，删除了</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2018 </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年</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公司法</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中</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16</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个条文，新增和修改了</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228</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个条文，其中实质性修改</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112</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个条文。</a:t>
            </a:r>
            <a:endPar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endParaRPr>
          </a:p>
          <a:p>
            <a:pPr algn="just">
              <a:lnSpc>
                <a:spcPct val="120000"/>
              </a:lnSpc>
              <a:buFont typeface="Wingdings" panose="05000000000000000000" pitchFamily="2" charset="2"/>
              <a:buChar char="Ø"/>
            </a:pP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参见：中国政法大学刘斌教授团队，</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《2023</a:t>
            </a: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年公司法修订对照表及修改要点</a:t>
            </a:r>
            <a:r>
              <a:rPr lang="en-US" altLang="zh-CN" b="1" dirty="0">
                <a:solidFill>
                  <a:schemeClr val="tx1">
                    <a:lumMod val="85000"/>
                    <a:lumOff val="15000"/>
                  </a:schemeClr>
                </a:solidFill>
                <a:latin typeface="黑体" panose="02010609060101010101" pitchFamily="49" charset="-122"/>
                <a:ea typeface="黑体" panose="02010609060101010101" pitchFamily="49" charset="-122"/>
                <a:sym typeface="+mn-ea"/>
              </a:rPr>
              <a:t>》</a:t>
            </a:r>
          </a:p>
          <a:p>
            <a:pPr algn="just">
              <a:lnSpc>
                <a:spcPct val="120000"/>
              </a:lnSpc>
              <a:buFont typeface="Wingdings" panose="05000000000000000000" pitchFamily="2" charset="2"/>
              <a:buChar char="Ø"/>
            </a:pPr>
            <a:r>
              <a:rPr lang="zh-CN" altLang="en-US" b="1" dirty="0">
                <a:solidFill>
                  <a:schemeClr val="tx1">
                    <a:lumMod val="85000"/>
                    <a:lumOff val="15000"/>
                  </a:schemeClr>
                </a:solidFill>
                <a:latin typeface="黑体" panose="02010609060101010101" pitchFamily="49" charset="-122"/>
                <a:ea typeface="黑体" panose="02010609060101010101" pitchFamily="49" charset="-122"/>
                <a:sym typeface="+mn-ea"/>
              </a:rPr>
              <a:t>后续感受：内容丰富，常学常新</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5344733" cy="732893"/>
          </a:xfrm>
          <a:prstGeom prst="rect">
            <a:avLst/>
          </a:prstGeom>
          <a:noFill/>
        </p:spPr>
        <p:txBody>
          <a:bodyPr wrap="none" rtlCol="0">
            <a:spAutoFit/>
          </a:bodyPr>
          <a:lstStyle/>
          <a:p>
            <a:pPr>
              <a:lnSpc>
                <a:spcPct val="120000"/>
              </a:lnSpc>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本轮公司法修订幅度</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8263" y="3738205"/>
            <a:ext cx="7533267" cy="2218875"/>
          </a:xfrm>
        </p:spPr>
        <p:txBody>
          <a:bodyPr vert="horz" lIns="91440" tIns="45720" rIns="91440" bIns="45720" rtlCol="0" anchor="t">
            <a:normAutofit/>
          </a:bodyPr>
          <a:lstStyle/>
          <a:p>
            <a:r>
              <a:rPr kumimoji="1" lang="zh-CN" altLang="en-US" sz="4000" b="1" dirty="0">
                <a:solidFill>
                  <a:srgbClr val="030553"/>
                </a:solidFill>
                <a:latin typeface="黑体" panose="02010609060101010101" pitchFamily="49" charset="-122"/>
                <a:ea typeface="黑体" panose="02010609060101010101" pitchFamily="49" charset="-122"/>
              </a:rPr>
              <a:t>二、公司集团与法人人格否认</a:t>
            </a:r>
            <a:endParaRPr kumimoji="1" lang="zh-CN" altLang="en-US" sz="40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119176" y="1909053"/>
            <a:ext cx="10319450" cy="4223697"/>
          </a:xfrm>
        </p:spPr>
        <p:txBody>
          <a:bodyPr>
            <a:normAutofit/>
          </a:bodyPr>
          <a:lstStyle/>
          <a:p>
            <a:pPr marL="514350" marR="0" lvl="0" indent="-285750" algn="just" defTabSz="914400" rtl="0" eaLnBrk="1" fontAlgn="auto" latinLnBrk="0" hangingPunct="1">
              <a:lnSpc>
                <a:spcPct val="100000"/>
              </a:lnSpc>
              <a:spcBef>
                <a:spcPts val="1000"/>
              </a:spcBef>
              <a:spcAft>
                <a:spcPts val="0"/>
              </a:spcAft>
              <a:buClrTx/>
              <a:buSzTx/>
              <a:buFont typeface="Wingdings" panose="05000000000000000000" pitchFamily="2" charset="2"/>
              <a:buChar char="p"/>
              <a:defRPr/>
            </a:pPr>
            <a:r>
              <a:rPr kumimoji="0" lang="zh-CN" altLang="zh-CN" sz="2600" b="1"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新《公司法》第</a:t>
            </a:r>
            <a:r>
              <a:rPr kumimoji="0" lang="en-US" altLang="zh-CN" sz="2600" b="1"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23</a:t>
            </a:r>
            <a:r>
              <a:rPr kumimoji="0" lang="zh-CN" altLang="zh-CN" sz="2600" b="1"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条</a:t>
            </a:r>
            <a:r>
              <a:rPr kumimoji="0" lang="zh-CN" altLang="en-US" sz="2600" b="1"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a:t>
            </a:r>
            <a:endParaRPr kumimoji="0" lang="en-US" altLang="zh-CN" sz="2600" b="1"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endParaRPr>
          </a:p>
          <a:p>
            <a:pPr marL="53975" marR="0" lvl="0" indent="574675"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zh-CN" sz="2600" b="0"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公司股东滥用公司法人独立地位和股东有限责任，逃避债务，严重损害公司债权人利益的，应当对公司债务承担连带责任。</a:t>
            </a:r>
          </a:p>
          <a:p>
            <a:pPr marL="53975" marR="0" lvl="0" indent="574675"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股东利用其控制的两个以上公司实施前款规定行为的，各公司应当对任一公司的债务承担连带责任。</a:t>
            </a:r>
          </a:p>
          <a:p>
            <a:pPr marL="53975" marR="0" lvl="0" indent="574675"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kumimoji="0" lang="zh-CN" altLang="zh-CN" sz="2600" b="0" i="0" u="none" strike="noStrike" kern="0" cap="none" spc="40" normalizeH="0" baseline="0" noProof="0" dirty="0">
                <a:ln>
                  <a:noFill/>
                </a:ln>
                <a:solidFill>
                  <a:srgbClr val="00337E"/>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只有一个股东的公司，股东不能证明公司财产独立于股东自己的财产的，应当对公司债务承担连带责任。</a:t>
            </a:r>
            <a:r>
              <a:rPr kumimoji="0" lang="zh-CN"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（同</a:t>
            </a:r>
            <a:r>
              <a:rPr kumimoji="0" lang="en-US"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2018</a:t>
            </a:r>
            <a:r>
              <a:rPr kumimoji="0" lang="zh-CN"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《公司法》第</a:t>
            </a:r>
            <a:r>
              <a:rPr kumimoji="0" lang="en-US"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63</a:t>
            </a:r>
            <a:r>
              <a:rPr kumimoji="0" lang="zh-CN" altLang="en-US"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条</a:t>
            </a:r>
            <a:r>
              <a:rPr kumimoji="0" lang="zh-CN"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a:t>
            </a:r>
            <a:endParaRPr kumimoji="0" lang="en-US"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endParaRPr>
          </a:p>
          <a:p>
            <a:pPr marL="685800" marR="0" lvl="0" indent="-457200" algn="just" defTabSz="914400" rtl="0" eaLnBrk="1" fontAlgn="auto" latinLnBrk="0" hangingPunct="1">
              <a:lnSpc>
                <a:spcPct val="100000"/>
              </a:lnSpc>
              <a:spcBef>
                <a:spcPts val="1000"/>
              </a:spcBef>
              <a:spcAft>
                <a:spcPts val="0"/>
              </a:spcAft>
              <a:buClrTx/>
              <a:buSzTx/>
              <a:buFont typeface="Wingdings" panose="05000000000000000000" pitchFamily="2" charset="2"/>
              <a:buChar char="p"/>
              <a:defRPr/>
            </a:pPr>
            <a:r>
              <a:rPr kumimoji="0" lang="zh-CN" altLang="en-US"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rPr>
              <a:t>规范要点：</a:t>
            </a:r>
            <a:r>
              <a:rPr kumimoji="0" lang="zh-CN" altLang="en-US" sz="26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rPr>
              <a:t>增加横向否认、容纳集团公司的跨层级否认、纵向与横向的合并否认、一人公司否认的要件之争</a:t>
            </a:r>
            <a:endParaRPr kumimoji="0" lang="zh-CN" altLang="zh-CN" sz="2600" b="0" i="0" u="none" strike="noStrike" kern="0" cap="none" spc="40" normalizeH="0" baseline="0" noProof="0" dirty="0">
              <a:ln>
                <a:noFill/>
              </a:ln>
              <a:solidFill>
                <a:srgbClr val="FF0000"/>
              </a:solidFill>
              <a:effectLst/>
              <a:uLnTx/>
              <a:uFillTx/>
              <a:latin typeface="黑体" panose="02010609060101010101" pitchFamily="49" charset="-122"/>
              <a:ea typeface="黑体" panose="02010609060101010101" pitchFamily="49" charset="-122"/>
              <a:cs typeface="宋体" panose="02010600030101010101" pitchFamily="2" charset="-122"/>
              <a:sym typeface="+mn-ea"/>
            </a:endParaRPr>
          </a:p>
          <a:p>
            <a:pPr>
              <a:lnSpc>
                <a:spcPct val="100000"/>
              </a:lnSpc>
              <a:buFont typeface="Wingdings" panose="05000000000000000000" pitchFamily="2" charset="2"/>
              <a:buChar char="Ø"/>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6978192" cy="707886"/>
          </a:xfrm>
          <a:prstGeom prst="rect">
            <a:avLst/>
          </a:prstGeom>
          <a:noFill/>
        </p:spPr>
        <p:txBody>
          <a:bodyPr wrap="none" rtlCol="0">
            <a:spAutoFit/>
          </a:bodyPr>
          <a:lstStyle/>
          <a:p>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二、</a:t>
            </a:r>
            <a:r>
              <a:rPr kumimoji="1" lang="zh-CN" altLang="en-US" sz="4000" b="1" dirty="0">
                <a:solidFill>
                  <a:schemeClr val="bg1"/>
                </a:solidFill>
                <a:latin typeface="黑体" panose="02010609060101010101" pitchFamily="49" charset="-122"/>
                <a:ea typeface="黑体" panose="02010609060101010101" pitchFamily="49" charset="-122"/>
              </a:rPr>
              <a:t>公司集团与法人人格否认</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225637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21954" y="1827160"/>
            <a:ext cx="11010899" cy="4731055"/>
          </a:xfrm>
        </p:spPr>
        <p:txBody>
          <a:bodyPr>
            <a:normAutofit fontScale="92500"/>
          </a:bodyPr>
          <a:lstStyle/>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例如：关于加强集团资金管理工作的办法、关于加强集团法律纠纷案件管理办法、关于公司总额管理办法、境外投资监督办法、经营业绩考核管理办法、节能工作管理办法</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问题：集团公司资金归集是否损害中小股东权益？</a:t>
            </a:r>
            <a:endPar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问题：集团公司业务统归销售公司是否损害中小股东权益？</a:t>
            </a:r>
            <a:endPar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itchFamily="2" charset="2"/>
              <a:buChar char="Ø"/>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举例：某能源类企业集团公司被参股公司起诉干涉公司经营自主权一案。</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tabLst>
                <a:tab pos="0" algn="l"/>
              </a:tabLst>
            </a:pPr>
            <a:r>
              <a:rPr lang="en-US" altLang="zh-CN" b="1" dirty="0">
                <a:latin typeface="黑体" panose="02010609060101010101" pitchFamily="49" charset="-122"/>
                <a:ea typeface="黑体" panose="02010609060101010101" pitchFamily="49" charset="-122"/>
                <a:cs typeface="Times New Roman" panose="02020503050405090304" pitchFamily="18" charset="0"/>
              </a:rPr>
              <a:t>【</a:t>
            </a:r>
            <a:r>
              <a:rPr lang="zh-CN" altLang="en-US" b="1" dirty="0">
                <a:latin typeface="黑体" panose="02010609060101010101" pitchFamily="49" charset="-122"/>
                <a:ea typeface="黑体" panose="02010609060101010101" pitchFamily="49" charset="-122"/>
                <a:cs typeface="Times New Roman" panose="02020503050405090304" pitchFamily="18" charset="0"/>
              </a:rPr>
              <a:t>章程修改建议</a:t>
            </a:r>
            <a:r>
              <a:rPr lang="en-US" altLang="zh-CN" b="1" dirty="0">
                <a:latin typeface="黑体" panose="02010609060101010101" pitchFamily="49" charset="-122"/>
                <a:ea typeface="黑体" panose="02010609060101010101" pitchFamily="49" charset="-122"/>
                <a:cs typeface="Times New Roman" panose="02020503050405090304" pitchFamily="18" charset="0"/>
              </a:rPr>
              <a:t>】</a:t>
            </a:r>
          </a:p>
          <a:p>
            <a:pPr>
              <a:lnSpc>
                <a:spcPct val="110000"/>
              </a:lnSpc>
              <a:buFont typeface="Wingdings" pitchFamily="2" charset="2"/>
              <a:buChar char="Ø"/>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类似于党建入章程，通过将前述职能管理要求计入到初始章程之中，可以有效避免各类争议。</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36171" y="620486"/>
            <a:ext cx="10433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公司集团的职能条线管理规则</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21954" y="1827160"/>
            <a:ext cx="11010899" cy="4731055"/>
          </a:xfrm>
        </p:spPr>
        <p:txBody>
          <a:bodyPr>
            <a:normAutofit/>
          </a:bodyPr>
          <a:lstStyle/>
          <a:p>
            <a:pPr>
              <a:lnSpc>
                <a:spcPct val="100000"/>
              </a:lnSpc>
              <a:buFont typeface="Wingdings" panose="05000000000000000000" pitchFamily="2" charset="2"/>
              <a:buChar char="p"/>
            </a:pPr>
            <a:r>
              <a:rPr lang="zh-CN" altLang="en-US" b="1" dirty="0"/>
              <a:t>正面：</a:t>
            </a:r>
            <a:r>
              <a:rPr lang="en-US" altLang="zh-CN" b="1" dirty="0"/>
              <a:t>《</a:t>
            </a:r>
            <a:r>
              <a:rPr lang="zh-CN" altLang="en-US" b="1" dirty="0"/>
              <a:t>公司法</a:t>
            </a:r>
            <a:r>
              <a:rPr lang="en-US" altLang="zh-CN" b="1" dirty="0"/>
              <a:t>》</a:t>
            </a:r>
            <a:r>
              <a:rPr lang="zh-CN" altLang="en-US" b="1" dirty="0"/>
              <a:t>没有正面规定公司集团</a:t>
            </a:r>
            <a:endParaRPr lang="en-US" altLang="zh-CN" b="1" dirty="0"/>
          </a:p>
          <a:p>
            <a:pPr>
              <a:lnSpc>
                <a:spcPct val="100000"/>
              </a:lnSpc>
              <a:buFont typeface="Wingdings" panose="05000000000000000000" pitchFamily="2" charset="2"/>
              <a:buChar char="p"/>
            </a:pPr>
            <a:r>
              <a:rPr lang="zh-CN" altLang="en-US" b="1" dirty="0">
                <a:solidFill>
                  <a:srgbClr val="FF0000"/>
                </a:solidFill>
              </a:rPr>
              <a:t>负面立法方式：四条红线</a:t>
            </a:r>
            <a:endParaRPr lang="en-US" altLang="zh-CN" b="1" dirty="0">
              <a:solidFill>
                <a:srgbClr val="FF0000"/>
              </a:solidFill>
            </a:endParaRPr>
          </a:p>
          <a:p>
            <a:pPr>
              <a:lnSpc>
                <a:spcPct val="100000"/>
              </a:lnSpc>
              <a:buFont typeface="Wingdings" panose="05000000000000000000" pitchFamily="2" charset="2"/>
              <a:buChar char="Ø"/>
            </a:pPr>
            <a:r>
              <a:rPr lang="en-US" altLang="zh-CN" b="1" dirty="0"/>
              <a:t>1.</a:t>
            </a:r>
            <a:r>
              <a:rPr lang="zh-CN" altLang="en-US" b="1" dirty="0"/>
              <a:t>通过人格否认进行反面规制</a:t>
            </a:r>
            <a:endParaRPr lang="en-US" altLang="zh-CN" b="1" dirty="0"/>
          </a:p>
          <a:p>
            <a:pPr>
              <a:lnSpc>
                <a:spcPct val="100000"/>
              </a:lnSpc>
              <a:buFont typeface="Wingdings" panose="05000000000000000000" pitchFamily="2" charset="2"/>
              <a:buChar char="Ø"/>
            </a:pPr>
            <a:r>
              <a:rPr lang="en-US" altLang="zh-CN" b="1" dirty="0"/>
              <a:t>2.</a:t>
            </a:r>
            <a:r>
              <a:rPr lang="zh-CN" altLang="en-US" b="1" dirty="0"/>
              <a:t>通过关联交易进行行为规制</a:t>
            </a:r>
            <a:endParaRPr lang="en-US" altLang="zh-CN" b="1" dirty="0"/>
          </a:p>
          <a:p>
            <a:pPr>
              <a:lnSpc>
                <a:spcPct val="100000"/>
              </a:lnSpc>
              <a:buFont typeface="Wingdings" panose="05000000000000000000" pitchFamily="2" charset="2"/>
              <a:buChar char="Ø"/>
            </a:pPr>
            <a:r>
              <a:rPr lang="en-US" altLang="zh-CN" b="1" dirty="0"/>
              <a:t>3.</a:t>
            </a:r>
            <a:r>
              <a:rPr lang="zh-CN" altLang="en-US" b="1" dirty="0"/>
              <a:t>禁止股东滥用权利</a:t>
            </a:r>
            <a:endParaRPr lang="en-US" altLang="zh-CN" b="1" dirty="0"/>
          </a:p>
          <a:p>
            <a:pPr>
              <a:lnSpc>
                <a:spcPct val="100000"/>
              </a:lnSpc>
              <a:buFont typeface="Wingdings" panose="05000000000000000000" pitchFamily="2" charset="2"/>
              <a:buChar char="Ø"/>
            </a:pPr>
            <a:r>
              <a:rPr lang="en-US" altLang="zh-CN" b="1" dirty="0"/>
              <a:t>4.</a:t>
            </a:r>
            <a:r>
              <a:rPr lang="zh-CN" altLang="en-US" b="1" dirty="0"/>
              <a:t>事实董事与影子董事规则</a:t>
            </a:r>
            <a:endParaRPr lang="en-US" altLang="zh-CN" b="1" dirty="0"/>
          </a:p>
          <a:p>
            <a:pPr>
              <a:lnSpc>
                <a:spcPct val="100000"/>
              </a:lnSpc>
              <a:buFont typeface="Wingdings" pitchFamily="2" charset="2"/>
              <a:buChar char="p"/>
            </a:pPr>
            <a:r>
              <a:rPr lang="zh-CN" altLang="en-US" kern="100" dirty="0">
                <a:effectLst/>
                <a:latin typeface="黑体" panose="02010609060101010101" pitchFamily="49" charset="-122"/>
                <a:ea typeface="黑体" panose="02010609060101010101" pitchFamily="49" charset="-122"/>
                <a:cs typeface="Times New Roman" panose="02020503050405090304" pitchFamily="18" charset="0"/>
              </a:rPr>
              <a:t>实务影响：</a:t>
            </a:r>
            <a:r>
              <a:rPr lang="zh-CN" altLang="zh-CN" kern="100" dirty="0">
                <a:latin typeface="黑体" panose="02010609060101010101" pitchFamily="49" charset="-122"/>
                <a:ea typeface="黑体" panose="02010609060101010101" pitchFamily="49" charset="-122"/>
                <a:cs typeface="Times New Roman" panose="02020503050405090304" pitchFamily="18" charset="0"/>
              </a:rPr>
              <a:t>公司集团的</a:t>
            </a:r>
            <a:r>
              <a:rPr lang="zh-CN" altLang="zh-CN" kern="100" dirty="0">
                <a:effectLst/>
                <a:latin typeface="黑体" panose="02010609060101010101" pitchFamily="49" charset="-122"/>
                <a:ea typeface="黑体" panose="02010609060101010101" pitchFamily="49" charset="-122"/>
                <a:cs typeface="Times New Roman" panose="02020503050405090304" pitchFamily="18" charset="0"/>
              </a:rPr>
              <a:t>职能管理规范</a:t>
            </a:r>
          </a:p>
          <a:p>
            <a:pPr>
              <a:lnSpc>
                <a:spcPct val="100000"/>
              </a:lnSpc>
              <a:buFont typeface="Wingdings" panose="05000000000000000000" pitchFamily="2" charset="2"/>
              <a:buChar char="Ø"/>
            </a:pPr>
            <a:endParaRPr lang="en-US" altLang="zh-CN" b="1" dirty="0"/>
          </a:p>
          <a:p>
            <a:pPr>
              <a:lnSpc>
                <a:spcPct val="100000"/>
              </a:lnSpc>
            </a:pPr>
            <a:endParaRPr lang="zh-CN" altLang="en-US" dirty="0"/>
          </a:p>
          <a:p>
            <a:pPr>
              <a:lnSpc>
                <a:spcPct val="100000"/>
              </a:lnSpc>
              <a:buFont typeface="Wingdings" panose="05000000000000000000" pitchFamily="2" charset="2"/>
              <a:buChar char="p"/>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36171" y="620486"/>
            <a:ext cx="10433874" cy="584775"/>
          </a:xfrm>
          <a:prstGeom prst="rect">
            <a:avLst/>
          </a:prstGeom>
          <a:noFill/>
        </p:spPr>
        <p:txBody>
          <a:bodyPr wrap="square" rtlCol="0">
            <a:spAutoFit/>
          </a:bodyPr>
          <a:lstStyle/>
          <a:p>
            <a:pPr marL="571500" marR="0" lvl="0" indent="-571500" algn="just" defTabSz="914400" rtl="0" eaLnBrk="1" fontAlgn="auto" latinLnBrk="0" hangingPunct="1">
              <a:lnSpc>
                <a:spcPct val="115000"/>
              </a:lnSpc>
              <a:spcBef>
                <a:spcPts val="0"/>
              </a:spcBef>
              <a:spcAft>
                <a:spcPts val="0"/>
              </a:spcAft>
              <a:buClrTx/>
              <a:buSzTx/>
              <a:buFont typeface="Wingdings" panose="05000000000000000000" pitchFamily="2" charset="2"/>
              <a:buChar char="p"/>
              <a:tabLst/>
              <a:defRPr/>
            </a:pPr>
            <a:r>
              <a:rPr kumimoji="0" lang="zh-CN" altLang="en-US" sz="3200" b="1" i="0" u="none" strike="noStrike" kern="1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附：</a:t>
            </a:r>
            <a:r>
              <a:rPr kumimoji="0" lang="zh-CN" altLang="zh-CN" sz="3200" b="1" i="0" u="none" strike="noStrike" kern="1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公司集团与关联交易条款</a:t>
            </a:r>
          </a:p>
        </p:txBody>
      </p:sp>
    </p:spTree>
    <p:extLst>
      <p:ext uri="{BB962C8B-B14F-4D97-AF65-F5344CB8AC3E}">
        <p14:creationId xmlns:p14="http://schemas.microsoft.com/office/powerpoint/2010/main" val="537084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755374" y="1937935"/>
            <a:ext cx="11045562" cy="4495363"/>
          </a:xfrm>
        </p:spPr>
        <p:txBody>
          <a:bodyPr>
            <a:normAutofit/>
          </a:bodyPr>
          <a:lstStyle/>
          <a:p>
            <a:pPr eaLnBrk="1" hangingPunct="1">
              <a:lnSpc>
                <a:spcPct val="100000"/>
              </a:lnSpc>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最高人民法院</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全国民商事审判工作会议纪要</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中对法人人格否认的类型化列举</a:t>
            </a:r>
          </a:p>
          <a:p>
            <a:pPr eaLnBrk="1" hangingPunct="1">
              <a:lnSpc>
                <a:spcPct val="10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人格混同</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eaLnBrk="1" hangingPunct="1">
              <a:lnSpc>
                <a:spcPct val="10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过度支配与控制</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eaLnBrk="1" hangingPunct="1">
              <a:lnSpc>
                <a:spcPct val="10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资本显著不足</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776687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红线</a:t>
            </a: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1</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：法人人格否认的认定标准</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extLst>
      <p:ext uri="{BB962C8B-B14F-4D97-AF65-F5344CB8AC3E}">
        <p14:creationId xmlns:p14="http://schemas.microsoft.com/office/powerpoint/2010/main" val="234682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67268" y="787400"/>
            <a:ext cx="11112898" cy="5568950"/>
          </a:xfrm>
        </p:spPr>
        <p:txBody>
          <a:bodyPr>
            <a:noAutofit/>
          </a:bodyPr>
          <a:lstStyle/>
          <a:p>
            <a:pPr>
              <a:lnSpc>
                <a:spcPct val="100000"/>
              </a:lnSpc>
              <a:buFont typeface="Wingdings" panose="05000000000000000000" pitchFamily="2" charset="2"/>
              <a:buChar char="p"/>
            </a:pP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10.【</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人格混同</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认定公司人格与股东人格是否存在混同，最根本的判断标准是</a:t>
            </a:r>
            <a:r>
              <a:rPr lang="zh-CN" altLang="en-US" sz="2400"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公司是否具有独立意思和独立财产</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，最主要的表现是公司的财产与股东的财产是否混同且无法区分。在认定是否构成人格混同时，应当综合考虑以下因素： </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1</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）股东无偿使用公司资金或者财产，</a:t>
            </a:r>
            <a:r>
              <a:rPr lang="zh-CN" altLang="en-US" sz="2400"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不作财务记载的</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2</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）股东用公司的资金偿还股东的债务，或者将公司的资金供关联公司无偿使用，</a:t>
            </a:r>
            <a:r>
              <a:rPr lang="zh-CN" altLang="en-US" sz="2400"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不作财务记载的</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3</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sz="2400"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公司账簿与股东账簿不分</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，致使公司财产与股东财产无法区分的；</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4</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sz="2400"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股东自身收益与公司盈利</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不加区分，致使双方利益不清的；</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5</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sz="2400"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公司的财产记载于股东名下</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，由股东占有、使用的；</a:t>
            </a:r>
          </a:p>
          <a:p>
            <a:pPr>
              <a:lnSpc>
                <a:spcPct val="100000"/>
              </a:lnSpc>
              <a:buFont typeface="Wingdings" panose="05000000000000000000" pitchFamily="2" charset="2"/>
              <a:buChar char="Ø"/>
            </a:pP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sz="2400" b="1" dirty="0">
                <a:latin typeface="Times New Roman" panose="02020503050405090304" pitchFamily="18" charset="0"/>
                <a:ea typeface="黑体" panose="02010609060101010101" pitchFamily="49" charset="-122"/>
                <a:cs typeface="Times New Roman" panose="02020503050405090304" pitchFamily="18" charset="0"/>
              </a:rPr>
              <a:t>6</a:t>
            </a:r>
            <a:r>
              <a:rPr lang="zh-CN" altLang="en-US" sz="2400" b="1" dirty="0">
                <a:latin typeface="Times New Roman" panose="02020503050405090304" pitchFamily="18" charset="0"/>
                <a:ea typeface="黑体" panose="02010609060101010101" pitchFamily="49" charset="-122"/>
                <a:cs typeface="Times New Roman" panose="02020503050405090304" pitchFamily="18" charset="0"/>
              </a:rPr>
              <a:t>）人格混同的其他情形。</a:t>
            </a: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300B9-35FD-DB4C-AE09-DB991D23FD78}" type="slidenum">
              <a:rPr kumimoji="1"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2"/>
          <a:stretch>
            <a:fillRect/>
          </a:stretch>
        </p:blipFill>
        <p:spPr>
          <a:xfrm>
            <a:off x="10513430" y="3292475"/>
            <a:ext cx="6964030" cy="6858000"/>
          </a:xfrm>
          <a:prstGeom prst="rect">
            <a:avLst/>
          </a:prstGeom>
        </p:spPr>
      </p:pic>
    </p:spTree>
    <p:extLst>
      <p:ext uri="{BB962C8B-B14F-4D97-AF65-F5344CB8AC3E}">
        <p14:creationId xmlns:p14="http://schemas.microsoft.com/office/powerpoint/2010/main" val="223214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4268" y="956733"/>
            <a:ext cx="9516534" cy="5169431"/>
          </a:xfrm>
        </p:spPr>
        <p:txBody>
          <a:bodyPr>
            <a:normAutofit/>
          </a:bodyPr>
          <a:lstStyle/>
          <a:p>
            <a:pPr>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在出现人格混同的情况下，往往同时出现以下混同：</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公司业务和股东业务混同；</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公司员工与股东员工混同，特别是财务人员混同；</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公司住所与股东住所混同。</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人民法院在审理案件时，关键要审查是否构成人格混同，而不要求同时具备其他方面的混同，其他方面的混同往往只是人格混同的补强。</a:t>
            </a:r>
          </a:p>
          <a:p>
            <a:pPr>
              <a:buFont typeface="Wingdings" panose="05000000000000000000" pitchFamily="2" charset="2"/>
              <a:buChar char="p"/>
            </a:pPr>
            <a:endParaRPr lang="zh-CN" altLang="en-US" b="1" dirty="0">
              <a:latin typeface="Times New Roman" panose="02020503050405090304" pitchFamily="18" charset="0"/>
              <a:ea typeface="黑体" panose="02010609060101010101" pitchFamily="49" charset="-122"/>
              <a:cs typeface="Times New Roman" panose="0202050305040509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300B9-35FD-DB4C-AE09-DB991D23FD78}" type="slidenum">
              <a:rPr kumimoji="1"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2"/>
          <a:stretch>
            <a:fillRect/>
          </a:stretch>
        </p:blipFill>
        <p:spPr>
          <a:xfrm>
            <a:off x="10530682" y="-1151715"/>
            <a:ext cx="6964030" cy="6858000"/>
          </a:xfrm>
          <a:prstGeom prst="rect">
            <a:avLst/>
          </a:prstGeom>
        </p:spPr>
      </p:pic>
    </p:spTree>
    <p:extLst>
      <p:ext uri="{BB962C8B-B14F-4D97-AF65-F5344CB8AC3E}">
        <p14:creationId xmlns:p14="http://schemas.microsoft.com/office/powerpoint/2010/main" val="3326693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1867" y="685800"/>
            <a:ext cx="10811933" cy="5542472"/>
          </a:xfrm>
        </p:spPr>
        <p:txBody>
          <a:bodyPr>
            <a:normAutofit fontScale="85000" lnSpcReduction="20000"/>
          </a:bodyPr>
          <a:lstStyle/>
          <a:p>
            <a:pPr>
              <a:lnSpc>
                <a:spcPct val="120000"/>
              </a:lnSpc>
              <a:buFont typeface="Wingdings" panose="05000000000000000000" pitchFamily="2" charset="2"/>
              <a:buChar char="p"/>
            </a:pPr>
            <a:r>
              <a:rPr lang="en-US" altLang="zh-CN" b="1" dirty="0">
                <a:highlight>
                  <a:srgbClr val="FFFF00"/>
                </a:highlight>
                <a:latin typeface="Times New Roman" panose="02020503050405090304" pitchFamily="18" charset="0"/>
                <a:ea typeface="黑体" panose="02010609060101010101" pitchFamily="49" charset="-122"/>
                <a:cs typeface="Times New Roman" panose="02020503050405090304" pitchFamily="18" charset="0"/>
              </a:rPr>
              <a:t>11.【</a:t>
            </a:r>
            <a:r>
              <a:rPr lang="zh-CN" altLang="en-US" b="1" dirty="0">
                <a:highlight>
                  <a:srgbClr val="FFFF00"/>
                </a:highlight>
                <a:latin typeface="Times New Roman" panose="02020503050405090304" pitchFamily="18" charset="0"/>
                <a:ea typeface="黑体" panose="02010609060101010101" pitchFamily="49" charset="-122"/>
                <a:cs typeface="Times New Roman" panose="02020503050405090304" pitchFamily="18" charset="0"/>
              </a:rPr>
              <a:t>过度支配与控制</a:t>
            </a:r>
            <a:r>
              <a:rPr lang="en-US" altLang="zh-CN" b="1" dirty="0">
                <a:highlight>
                  <a:srgbClr val="FFFF00"/>
                </a:highlight>
                <a:latin typeface="Times New Roman" panose="02020503050405090304" pitchFamily="18" charset="0"/>
                <a:ea typeface="黑体" panose="02010609060101010101" pitchFamily="49" charset="-122"/>
                <a:cs typeface="Times New Roman" panose="02020503050405090304" pitchFamily="18" charset="0"/>
              </a:rPr>
              <a:t>】</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公司控制股东对公司过度支配与控制</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，操纵公司的决策过程，使公司完全丧失独立性，沦为控制股东的工具或躯壳，严重损害公司债权人利益，应当否认公司人格，由滥用控制权的股东对公司债务承担连带责任。实践中常见的情形包括：</a:t>
            </a:r>
          </a:p>
          <a:p>
            <a:pPr>
              <a:lnSpc>
                <a:spcPct val="12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1</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）母子公司之间或者子公司之间进行</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利益输送</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的；</a:t>
            </a:r>
          </a:p>
          <a:p>
            <a:pPr>
              <a:lnSpc>
                <a:spcPct val="12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2</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）母子公司或者子公司之间进行交易，</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收益归一方，损失却由另一方承担的</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p>
          <a:p>
            <a:pPr>
              <a:lnSpc>
                <a:spcPct val="12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3</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）先从</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原公司抽走资金，然后再成立经营目的相同或者类似的公司</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，逃避原公司债务的；</a:t>
            </a:r>
          </a:p>
          <a:p>
            <a:pPr>
              <a:lnSpc>
                <a:spcPct val="12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4</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）先</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解散公司，再以原公司场所、设备、人员及相同或者相似的经营目的另设公司</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，逃避原公司债务的；</a:t>
            </a:r>
          </a:p>
          <a:p>
            <a:pPr>
              <a:lnSpc>
                <a:spcPct val="12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5</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）过度支配与控制的其他情形。</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buFont typeface="Wingdings" panose="05000000000000000000" pitchFamily="2" charset="2"/>
              <a:buChar char="p"/>
            </a:pPr>
            <a:endParaRPr lang="zh-CN" altLang="en-US" b="1" dirty="0">
              <a:latin typeface="Times New Roman" panose="02020503050405090304" pitchFamily="18" charset="0"/>
              <a:ea typeface="黑体" panose="02010609060101010101" pitchFamily="49" charset="-122"/>
              <a:cs typeface="Times New Roman" panose="0202050305040509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300B9-35FD-DB4C-AE09-DB991D23FD78}" type="slidenum">
              <a:rPr kumimoji="1"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2"/>
          <a:stretch>
            <a:fillRect/>
          </a:stretch>
        </p:blipFill>
        <p:spPr>
          <a:xfrm>
            <a:off x="11353800" y="-1962599"/>
            <a:ext cx="6964030" cy="6858000"/>
          </a:xfrm>
          <a:prstGeom prst="rect">
            <a:avLst/>
          </a:prstGeom>
        </p:spPr>
      </p:pic>
    </p:spTree>
    <p:extLst>
      <p:ext uri="{BB962C8B-B14F-4D97-AF65-F5344CB8AC3E}">
        <p14:creationId xmlns:p14="http://schemas.microsoft.com/office/powerpoint/2010/main" val="1874283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8867" y="897467"/>
            <a:ext cx="10200416" cy="5261793"/>
          </a:xfrm>
        </p:spPr>
        <p:txBody>
          <a:bodyPr>
            <a:normAutofit/>
          </a:bodyPr>
          <a:lstStyle/>
          <a:p>
            <a:pPr>
              <a:lnSpc>
                <a:spcPct val="110000"/>
              </a:lnSpc>
              <a:buFont typeface="Wingdings" panose="05000000000000000000" pitchFamily="2" charset="2"/>
              <a:buChar char="p"/>
            </a:pPr>
            <a:r>
              <a:rPr lang="zh-CN" altLang="en-US" sz="3000" b="1" dirty="0">
                <a:latin typeface="Times New Roman" panose="02020503050405090304" pitchFamily="18" charset="0"/>
                <a:ea typeface="黑体" panose="02010609060101010101" pitchFamily="49" charset="-122"/>
                <a:cs typeface="Times New Roman" panose="02020503050405090304" pitchFamily="18" charset="0"/>
              </a:rPr>
              <a:t>控制股东或实际控制人控制多个子公司或者关联公司，滥用控制权使多个子公司或者关联公司财产边界不清、财务混同，利益相互输送，丧失人格独立性，</a:t>
            </a:r>
            <a:r>
              <a:rPr lang="zh-CN" altLang="en-US" sz="3000"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沦为控制股东逃避债务、非法经营，甚至违法犯罪工具的</a:t>
            </a:r>
            <a:r>
              <a:rPr lang="zh-CN" altLang="en-US" sz="3000" b="1" dirty="0">
                <a:latin typeface="Times New Roman" panose="02020503050405090304" pitchFamily="18" charset="0"/>
                <a:ea typeface="黑体" panose="02010609060101010101" pitchFamily="49" charset="-122"/>
                <a:cs typeface="Times New Roman" panose="02020503050405090304" pitchFamily="18" charset="0"/>
              </a:rPr>
              <a:t>，可以综合案件事实，否认子公司或者关联公司法人人格，判令承担连带责任。 </a:t>
            </a:r>
            <a:endParaRPr lang="en-US" altLang="zh-CN" sz="30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pPr>
            <a:r>
              <a:rPr lang="zh-CN" altLang="en-US" sz="3000" b="1" dirty="0">
                <a:latin typeface="Times New Roman" panose="02020503050405090304" pitchFamily="18" charset="0"/>
                <a:ea typeface="黑体" panose="02010609060101010101" pitchFamily="49" charset="-122"/>
                <a:cs typeface="Times New Roman" panose="02020503050405090304" pitchFamily="18" charset="0"/>
              </a:rPr>
              <a:t>实务：举证困难</a:t>
            </a:r>
            <a:endParaRPr lang="en-US" altLang="zh-CN" sz="30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pPr>
            <a:r>
              <a:rPr lang="zh-CN" altLang="en-US" sz="3000" b="1" dirty="0">
                <a:latin typeface="Times New Roman" panose="02020503050405090304" pitchFamily="18" charset="0"/>
                <a:ea typeface="黑体" panose="02010609060101010101" pitchFamily="49" charset="-122"/>
                <a:cs typeface="Times New Roman" panose="02020503050405090304" pitchFamily="18" charset="0"/>
              </a:rPr>
              <a:t>可能：刑事证据优势</a:t>
            </a:r>
            <a:endParaRPr lang="en-US" altLang="zh-CN" sz="3000" b="1" dirty="0">
              <a:latin typeface="Times New Roman" panose="02020503050405090304" pitchFamily="18" charset="0"/>
              <a:ea typeface="黑体" panose="02010609060101010101" pitchFamily="49" charset="-122"/>
              <a:cs typeface="Times New Roman" panose="02020503050405090304" pitchFamily="18" charset="0"/>
            </a:endParaRPr>
          </a:p>
          <a:p>
            <a:endParaRPr lang="zh-CN" altLang="en-US" b="1" dirty="0">
              <a:latin typeface="Times New Roman" panose="02020503050405090304" pitchFamily="18" charset="0"/>
              <a:ea typeface="黑体" panose="02010609060101010101" pitchFamily="49" charset="-122"/>
              <a:cs typeface="Times New Roman" panose="02020503050405090304" pitchFamily="18" charset="0"/>
            </a:endParaRPr>
          </a:p>
          <a:p>
            <a:endParaRPr lang="zh-CN" altLang="en-US" b="1" dirty="0">
              <a:latin typeface="Times New Roman" panose="02020503050405090304" pitchFamily="18" charset="0"/>
              <a:ea typeface="黑体" panose="02010609060101010101" pitchFamily="49" charset="-122"/>
              <a:cs typeface="Times New Roman" panose="02020503050405090304" pitchFamily="18" charset="0"/>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300B9-35FD-DB4C-AE09-DB991D23FD78}" type="slidenum">
              <a:rPr kumimoji="1"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2"/>
          <a:stretch>
            <a:fillRect/>
          </a:stretch>
        </p:blipFill>
        <p:spPr>
          <a:xfrm>
            <a:off x="10634200" y="-1738312"/>
            <a:ext cx="6964030" cy="6858000"/>
          </a:xfrm>
          <a:prstGeom prst="rect">
            <a:avLst/>
          </a:prstGeom>
        </p:spPr>
      </p:pic>
    </p:spTree>
    <p:extLst>
      <p:ext uri="{BB962C8B-B14F-4D97-AF65-F5344CB8AC3E}">
        <p14:creationId xmlns:p14="http://schemas.microsoft.com/office/powerpoint/2010/main" val="12955024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3468" y="829733"/>
            <a:ext cx="10710332" cy="5526617"/>
          </a:xfrm>
        </p:spPr>
        <p:txBody>
          <a:bodyPr>
            <a:normAutofit/>
          </a:bodyPr>
          <a:lstStyle/>
          <a:p>
            <a:pPr>
              <a:lnSpc>
                <a:spcPct val="100000"/>
              </a:lnSpc>
              <a:buFont typeface="Wingdings" panose="05000000000000000000" pitchFamily="2" charset="2"/>
              <a:buChar char="p"/>
            </a:pPr>
            <a:r>
              <a:rPr lang="en-US" altLang="zh-CN" b="1" dirty="0">
                <a:latin typeface="Times New Roman" panose="02020503050405090304" pitchFamily="18" charset="0"/>
                <a:ea typeface="黑体" panose="02010609060101010101" pitchFamily="49" charset="-122"/>
                <a:cs typeface="Times New Roman" panose="02020503050405090304" pitchFamily="18" charset="0"/>
              </a:rPr>
              <a:t>12.【</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资本显著不足</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资本显著不足指的是，公司设立后在经营过程中，股东实际投入公司的资本数额与公司经营所隐含的风险相比</a:t>
            </a:r>
            <a:r>
              <a:rPr lang="zh-CN" altLang="en-US" b="1"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明显不匹配</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。股东利用较少资本从事力所不及的经营，表明其没有从事公司经营的诚意，</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实质是恶意利用公司独立人格和股东有限责任把投资风险转嫁给债权人</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。由于</a:t>
            </a:r>
            <a:r>
              <a:rPr lang="zh-CN" altLang="en-US" b="1" u="sng" dirty="0">
                <a:solidFill>
                  <a:srgbClr val="FF0000"/>
                </a:solidFill>
                <a:latin typeface="Times New Roman" panose="02020503050405090304" pitchFamily="18" charset="0"/>
                <a:ea typeface="黑体" panose="02010609060101010101" pitchFamily="49" charset="-122"/>
                <a:cs typeface="Times New Roman" panose="02020503050405090304" pitchFamily="18" charset="0"/>
              </a:rPr>
              <a:t>资本显著不足的判断标准有很大的模糊性</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，特别是要与公司采取“以小博大”的正常经营方式相区分，因此在适用时要十分谨慎，应当与其他因素结合起来综合判断。　</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要点：不匹配程度要非常明显；过错明显　</a:t>
            </a: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　　</a:t>
            </a: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5300B9-35FD-DB4C-AE09-DB991D23FD78}" type="slidenum">
              <a:rPr kumimoji="1"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pic>
        <p:nvPicPr>
          <p:cNvPr id="5" name="图片 4"/>
          <p:cNvPicPr>
            <a:picLocks noChangeAspect="1"/>
          </p:cNvPicPr>
          <p:nvPr/>
        </p:nvPicPr>
        <p:blipFill>
          <a:blip r:embed="rId2"/>
          <a:stretch>
            <a:fillRect/>
          </a:stretch>
        </p:blipFill>
        <p:spPr>
          <a:xfrm>
            <a:off x="10513430" y="4351937"/>
            <a:ext cx="6964030" cy="6858000"/>
          </a:xfrm>
          <a:prstGeom prst="rect">
            <a:avLst/>
          </a:prstGeom>
        </p:spPr>
      </p:pic>
    </p:spTree>
    <p:extLst>
      <p:ext uri="{BB962C8B-B14F-4D97-AF65-F5344CB8AC3E}">
        <p14:creationId xmlns:p14="http://schemas.microsoft.com/office/powerpoint/2010/main" val="3809292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522" y="1789286"/>
            <a:ext cx="4779779" cy="4779779"/>
          </a:xfrm>
        </p:spPr>
      </p:pic>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273183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两本新书</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pic>
        <p:nvPicPr>
          <p:cNvPr id="5" name="图片 4" descr="街道边立着广告牌子&#10;&#10;描述已自动生成">
            <a:extLst>
              <a:ext uri="{FF2B5EF4-FFF2-40B4-BE49-F238E27FC236}">
                <a16:creationId xmlns:a16="http://schemas.microsoft.com/office/drawing/2014/main" id="{A2B94FED-64AB-199B-576A-95376A980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616" y="1639385"/>
            <a:ext cx="6373040" cy="477978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983411" y="1931823"/>
            <a:ext cx="10748513" cy="4501476"/>
          </a:xfrm>
        </p:spPr>
        <p:txBody>
          <a:bodyPr>
            <a:normAutofit fontScale="85000" lnSpcReduction="20000"/>
          </a:bodyPr>
          <a:lstStyle/>
          <a:p>
            <a:pPr>
              <a:lnSpc>
                <a:spcPct val="120000"/>
              </a:lnSpc>
              <a:buFont typeface="Wingdings" panose="05000000000000000000" pitchFamily="2" charset="2"/>
              <a:buChar char="p"/>
            </a:pP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关联交易的不同规制：</a:t>
            </a: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p"/>
            </a:pP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关联关系的问题既是财务问题，又是法律问题，同时也是业务问题。</a:t>
            </a: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Ø"/>
            </a:pP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会计法：相关主体可能通过关联交易调节利润，导致财务数据的失真甚至财务造假。</a:t>
            </a: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Ø"/>
            </a:pP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公司法：关联交易的审议程序以及信息披露情况可能反映出公司治理和内控制度的不完善，并且不当的关联交易还可能损害相关主体的利益 。</a:t>
            </a: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Ø"/>
            </a:pP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证券法：关联交易的存在可能影响发行人的独立性，进而影响发行人未来的持续经营能力；财务失真可能造成欺诈发行，</a:t>
            </a:r>
            <a:r>
              <a:rPr lang="en-US" altLang="zh-CN" sz="3200" b="1" dirty="0" err="1">
                <a:latin typeface="Times New Roman" panose="02020503050405090304" pitchFamily="18" charset="0"/>
                <a:ea typeface="黑体" panose="02010609060101010101" pitchFamily="49" charset="-122"/>
                <a:cs typeface="Times New Roman" panose="02020503050405090304" pitchFamily="18" charset="0"/>
              </a:rPr>
              <a:t>etc</a:t>
            </a:r>
            <a:r>
              <a:rPr lang="zh-CN" altLang="en-US" sz="3200" b="1" dirty="0">
                <a:latin typeface="Times New Roman" panose="02020503050405090304" pitchFamily="18" charset="0"/>
                <a:ea typeface="黑体" panose="02010609060101010101" pitchFamily="49" charset="-122"/>
                <a:cs typeface="Times New Roman" panose="02020503050405090304" pitchFamily="18" charset="0"/>
              </a:rPr>
              <a:t>。</a:t>
            </a: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Ø"/>
            </a:pPr>
            <a:endParaRPr lang="en-US" altLang="zh-CN" sz="3200"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tabLst>
                <a:tab pos="0" algn="l"/>
              </a:tabLst>
            </a:pPr>
            <a:endParaRPr lang="en-US" altLang="zh-CN" sz="3200"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77764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红线</a:t>
            </a: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2</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：通过关联交易的行为规制</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983411" y="1931823"/>
            <a:ext cx="10886536" cy="4624252"/>
          </a:xfrm>
        </p:spPr>
        <p:txBody>
          <a:bodyPr>
            <a:normAutofit/>
          </a:bodyPr>
          <a:lstStyle/>
          <a:p>
            <a:pPr>
              <a:lnSpc>
                <a:spcPct val="100000"/>
              </a:lnSpc>
              <a:buFont typeface="Wingdings" panose="05000000000000000000" pitchFamily="2" charset="2"/>
              <a:buChar char="p"/>
              <a:tabLst>
                <a:tab pos="0" algn="l"/>
              </a:tabLst>
            </a:pPr>
            <a:r>
              <a:rPr lang="zh-CN" altLang="en-US" sz="2400" b="1" u="sng" dirty="0">
                <a:latin typeface="黑体" panose="02010609060101010101" pitchFamily="49" charset="-122"/>
                <a:ea typeface="黑体" panose="02010609060101010101" pitchFamily="49" charset="-122"/>
                <a:cs typeface="Times New Roman" panose="02020503050405090304" pitchFamily="18" charset="0"/>
              </a:rPr>
              <a:t>新</a:t>
            </a:r>
            <a:r>
              <a:rPr lang="en-US" altLang="zh-CN" sz="2400" b="1" u="sng"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b="1" u="sng" dirty="0">
                <a:latin typeface="黑体" panose="02010609060101010101" pitchFamily="49" charset="-122"/>
                <a:ea typeface="黑体" panose="02010609060101010101" pitchFamily="49" charset="-122"/>
                <a:cs typeface="Times New Roman" panose="02020503050405090304" pitchFamily="18" charset="0"/>
              </a:rPr>
              <a:t>公司法</a:t>
            </a:r>
            <a:r>
              <a:rPr lang="en-US" altLang="zh-CN" sz="2400" b="1" u="sng"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b="1" u="sng" dirty="0">
                <a:latin typeface="黑体" panose="02010609060101010101" pitchFamily="49" charset="-122"/>
                <a:ea typeface="黑体" panose="02010609060101010101" pitchFamily="49" charset="-122"/>
                <a:cs typeface="Times New Roman" panose="02020503050405090304" pitchFamily="18" charset="0"/>
              </a:rPr>
              <a:t>第</a:t>
            </a:r>
            <a:r>
              <a:rPr lang="en-US" altLang="zh-CN" sz="2400" b="1" u="sng" dirty="0">
                <a:latin typeface="黑体" panose="02010609060101010101" pitchFamily="49" charset="-122"/>
                <a:ea typeface="黑体" panose="02010609060101010101" pitchFamily="49" charset="-122"/>
                <a:cs typeface="Times New Roman" panose="02020503050405090304" pitchFamily="18" charset="0"/>
              </a:rPr>
              <a:t>22</a:t>
            </a:r>
            <a:r>
              <a:rPr lang="zh-CN" altLang="en-US" sz="2400" b="1" u="sng" dirty="0">
                <a:latin typeface="黑体" panose="02010609060101010101" pitchFamily="49" charset="-122"/>
                <a:ea typeface="黑体" panose="02010609060101010101" pitchFamily="49" charset="-122"/>
                <a:cs typeface="Times New Roman" panose="02020503050405090304" pitchFamily="18" charset="0"/>
              </a:rPr>
              <a:t>条</a:t>
            </a:r>
            <a:r>
              <a:rPr lang="en-US" altLang="zh-CN" sz="2400" b="1" u="sng"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b="1" u="sng" dirty="0">
                <a:latin typeface="黑体" panose="02010609060101010101" pitchFamily="49" charset="-122"/>
                <a:ea typeface="黑体" panose="02010609060101010101" pitchFamily="49" charset="-122"/>
                <a:cs typeface="Times New Roman" panose="02020503050405090304" pitchFamily="18" charset="0"/>
              </a:rPr>
              <a:t>关联交易的一般条款</a:t>
            </a:r>
            <a:endParaRPr lang="en-US" altLang="zh-CN" sz="2400" b="1" u="sng" dirty="0">
              <a:latin typeface="黑体" panose="02010609060101010101" pitchFamily="49" charset="-122"/>
              <a:ea typeface="黑体" panose="02010609060101010101" pitchFamily="49" charset="-122"/>
              <a:cs typeface="Times New Roman" panose="02020503050405090304" pitchFamily="18" charset="0"/>
            </a:endParaRPr>
          </a:p>
          <a:p>
            <a:pPr algn="l">
              <a:lnSpc>
                <a:spcPct val="100000"/>
              </a:lnSpc>
              <a:buFont typeface="Wingdings" panose="05000000000000000000" pitchFamily="2" charset="2"/>
              <a:buChar char="Ø"/>
            </a:pPr>
            <a:r>
              <a:rPr lang="zh-CN" altLang="en-US" sz="2400" b="0" i="0" u="none" strike="noStrike" dirty="0">
                <a:solidFill>
                  <a:srgbClr val="000000"/>
                </a:solidFill>
                <a:effectLst/>
                <a:latin typeface="黑体" panose="02010609060101010101" pitchFamily="49" charset="-122"/>
                <a:ea typeface="黑体" panose="02010609060101010101" pitchFamily="49" charset="-122"/>
              </a:rPr>
              <a:t>公司的控股股东、实际控制人、董事、监事、高级管理人员</a:t>
            </a:r>
            <a:r>
              <a:rPr lang="zh-CN" altLang="en-US" sz="2400" b="0" i="0" u="none" strike="noStrike" dirty="0">
                <a:solidFill>
                  <a:srgbClr val="FF0000"/>
                </a:solidFill>
                <a:effectLst/>
                <a:latin typeface="黑体" panose="02010609060101010101" pitchFamily="49" charset="-122"/>
                <a:ea typeface="黑体" panose="02010609060101010101" pitchFamily="49" charset="-122"/>
              </a:rPr>
              <a:t>不得利用关联关系损害公司利益</a:t>
            </a:r>
            <a:r>
              <a:rPr lang="zh-CN" altLang="en-US" sz="2400" b="0" i="0" u="none" strike="noStrike" dirty="0">
                <a:solidFill>
                  <a:srgbClr val="000000"/>
                </a:solidFill>
                <a:effectLst/>
                <a:latin typeface="黑体" panose="02010609060101010101" pitchFamily="49" charset="-122"/>
                <a:ea typeface="黑体" panose="02010609060101010101" pitchFamily="49" charset="-122"/>
              </a:rPr>
              <a:t>。</a:t>
            </a:r>
          </a:p>
          <a:p>
            <a:pPr algn="l">
              <a:lnSpc>
                <a:spcPct val="100000"/>
              </a:lnSpc>
              <a:buFont typeface="Wingdings" panose="05000000000000000000" pitchFamily="2" charset="2"/>
              <a:buChar char="Ø"/>
            </a:pPr>
            <a:r>
              <a:rPr lang="zh-CN" altLang="en-US" sz="2400" b="0" i="0" u="none" strike="noStrike" dirty="0">
                <a:solidFill>
                  <a:srgbClr val="000000"/>
                </a:solidFill>
                <a:effectLst/>
                <a:latin typeface="黑体" panose="02010609060101010101" pitchFamily="49" charset="-122"/>
                <a:ea typeface="黑体" panose="02010609060101010101" pitchFamily="49" charset="-122"/>
              </a:rPr>
              <a:t>违反前款规定，给公司造成损失的，应当承担赔偿责任。</a:t>
            </a:r>
            <a:endParaRPr lang="en-US" altLang="zh-CN" sz="2400" b="0" i="0" u="none" strike="noStrike" dirty="0">
              <a:solidFill>
                <a:srgbClr val="000000"/>
              </a:solidFill>
              <a:effectLst/>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tabLst>
                <a:tab pos="0" algn="l"/>
              </a:tabLst>
            </a:pPr>
            <a:endParaRPr lang="en-US" altLang="zh-CN" sz="3200"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48878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关联交易的</a:t>
            </a:r>
            <a:r>
              <a:rPr lang="zh-CN" altLang="en-US" sz="4000" b="1" dirty="0">
                <a:solidFill>
                  <a:prstClr val="white"/>
                </a:solidFill>
                <a:latin typeface="黑体" panose="02010609060101010101" pitchFamily="49" charset="-122"/>
                <a:ea typeface="黑体" panose="02010609060101010101" pitchFamily="49" charset="-122"/>
                <a:cs typeface="Times New Roman" panose="02020503050405090304" pitchFamily="18" charset="0"/>
              </a:rPr>
              <a:t>一般条款</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696036" y="1692322"/>
            <a:ext cx="11136817" cy="4865893"/>
          </a:xfrm>
        </p:spPr>
        <p:txBody>
          <a:bodyPr>
            <a:normAutofit fontScale="77500" lnSpcReduction="20000"/>
          </a:bodyPr>
          <a:lstStyle/>
          <a:p>
            <a:pPr>
              <a:lnSpc>
                <a:spcPct val="12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503050405090304" pitchFamily="18" charset="0"/>
                <a:sym typeface="+mn-ea"/>
              </a:rPr>
              <a:t>新《公司法》第</a:t>
            </a:r>
            <a:r>
              <a:rPr lang="en-US" altLang="zh-CN" b="1" dirty="0">
                <a:latin typeface="黑体" panose="02010609060101010101" pitchFamily="49" charset="-122"/>
                <a:ea typeface="黑体" panose="02010609060101010101" pitchFamily="49" charset="-122"/>
                <a:cs typeface="Times New Roman" panose="02020503050405090304" pitchFamily="18" charset="0"/>
                <a:sym typeface="+mn-ea"/>
              </a:rPr>
              <a:t>182</a:t>
            </a:r>
            <a:r>
              <a:rPr lang="zh-CN" altLang="en-US" b="1" dirty="0">
                <a:latin typeface="黑体" panose="02010609060101010101" pitchFamily="49" charset="-122"/>
                <a:ea typeface="黑体" panose="02010609060101010101" pitchFamily="49" charset="-122"/>
                <a:cs typeface="Times New Roman" panose="02020503050405090304" pitchFamily="18" charset="0"/>
                <a:sym typeface="+mn-ea"/>
              </a:rPr>
              <a:t>条【自我交易与关联交易的规制】</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20000"/>
              </a:lnSpc>
              <a:buFont typeface="Wingdings" panose="05000000000000000000" pitchFamily="2" charset="2"/>
              <a:buNone/>
            </a:pPr>
            <a:r>
              <a:rPr lang="en-US" b="1" dirty="0">
                <a:solidFill>
                  <a:srgbClr val="FF0000"/>
                </a:solidFill>
                <a:latin typeface="宋体" pitchFamily="2" charset="-122"/>
                <a:ea typeface="宋体" pitchFamily="2" charset="-122"/>
                <a:cs typeface="宋体" pitchFamily="2" charset="-122"/>
                <a:sym typeface="+mn-ea"/>
              </a:rPr>
              <a:t>    </a:t>
            </a:r>
            <a:r>
              <a:rPr b="1" dirty="0">
                <a:solidFill>
                  <a:schemeClr val="tx1"/>
                </a:solidFill>
                <a:latin typeface="宋体" pitchFamily="2" charset="-122"/>
                <a:ea typeface="宋体" pitchFamily="2" charset="-122"/>
                <a:cs typeface="宋体" pitchFamily="2" charset="-122"/>
                <a:sym typeface="+mn-ea"/>
              </a:rPr>
              <a:t>董事、监事、高级管理人员，</a:t>
            </a:r>
            <a:r>
              <a:rPr b="1" u="sng" dirty="0">
                <a:solidFill>
                  <a:srgbClr val="FF0000"/>
                </a:solidFill>
                <a:latin typeface="宋体" pitchFamily="2" charset="-122"/>
                <a:ea typeface="宋体" pitchFamily="2" charset="-122"/>
                <a:cs typeface="宋体" pitchFamily="2" charset="-122"/>
                <a:sym typeface="+mn-ea"/>
              </a:rPr>
              <a:t>直接或者间接</a:t>
            </a:r>
            <a:r>
              <a:rPr b="1" dirty="0">
                <a:solidFill>
                  <a:schemeClr val="tx1"/>
                </a:solidFill>
                <a:latin typeface="宋体" pitchFamily="2" charset="-122"/>
                <a:ea typeface="宋体" pitchFamily="2" charset="-122"/>
                <a:cs typeface="宋体" pitchFamily="2" charset="-122"/>
                <a:sym typeface="+mn-ea"/>
              </a:rPr>
              <a:t>与</a:t>
            </a:r>
            <a:r>
              <a:rPr b="1" dirty="0">
                <a:latin typeface="宋体" pitchFamily="2" charset="-122"/>
                <a:ea typeface="宋体" pitchFamily="2" charset="-122"/>
                <a:cs typeface="宋体" pitchFamily="2" charset="-122"/>
                <a:sym typeface="+mn-ea"/>
              </a:rPr>
              <a:t>本公司订立合同或者进行交易，应当就与订立合同或者进行交易有关的事项向董事会或者股东会</a:t>
            </a:r>
            <a:r>
              <a:rPr b="1" u="sng" dirty="0">
                <a:solidFill>
                  <a:schemeClr val="tx1"/>
                </a:solidFill>
                <a:latin typeface="宋体" pitchFamily="2" charset="-122"/>
                <a:ea typeface="宋体" pitchFamily="2" charset="-122"/>
                <a:cs typeface="宋体" pitchFamily="2" charset="-122"/>
                <a:sym typeface="+mn-ea"/>
              </a:rPr>
              <a:t>报告</a:t>
            </a:r>
            <a:r>
              <a:rPr b="1" dirty="0">
                <a:solidFill>
                  <a:schemeClr val="tx1"/>
                </a:solidFill>
                <a:latin typeface="宋体" pitchFamily="2" charset="-122"/>
                <a:ea typeface="宋体" pitchFamily="2" charset="-122"/>
                <a:cs typeface="宋体" pitchFamily="2" charset="-122"/>
                <a:sym typeface="+mn-ea"/>
              </a:rPr>
              <a:t>，</a:t>
            </a:r>
            <a:r>
              <a:rPr b="1" dirty="0">
                <a:solidFill>
                  <a:srgbClr val="FF0000"/>
                </a:solidFill>
                <a:latin typeface="宋体" pitchFamily="2" charset="-122"/>
                <a:ea typeface="宋体" pitchFamily="2" charset="-122"/>
                <a:cs typeface="宋体" pitchFamily="2" charset="-122"/>
                <a:sym typeface="+mn-ea"/>
              </a:rPr>
              <a:t>并按照公司章程的规定</a:t>
            </a:r>
            <a:r>
              <a:rPr b="1" u="sng" dirty="0">
                <a:solidFill>
                  <a:srgbClr val="FF0000"/>
                </a:solidFill>
                <a:latin typeface="宋体" pitchFamily="2" charset="-122"/>
                <a:ea typeface="宋体" pitchFamily="2" charset="-122"/>
                <a:cs typeface="宋体" pitchFamily="2" charset="-122"/>
                <a:sym typeface="+mn-ea"/>
              </a:rPr>
              <a:t>经董事会或者股东会决议通过</a:t>
            </a:r>
            <a:r>
              <a:rPr b="1" dirty="0">
                <a:latin typeface="宋体" pitchFamily="2" charset="-122"/>
                <a:ea typeface="宋体" pitchFamily="2" charset="-122"/>
                <a:cs typeface="宋体" pitchFamily="2" charset="-122"/>
                <a:sym typeface="+mn-ea"/>
              </a:rPr>
              <a:t>。</a:t>
            </a:r>
            <a:endParaRPr b="1" dirty="0">
              <a:latin typeface="宋体" pitchFamily="2" charset="-122"/>
              <a:ea typeface="宋体" pitchFamily="2" charset="-122"/>
              <a:cs typeface="宋体" pitchFamily="2" charset="-122"/>
            </a:endParaRPr>
          </a:p>
          <a:p>
            <a:pPr marL="0" indent="0">
              <a:lnSpc>
                <a:spcPct val="120000"/>
              </a:lnSpc>
              <a:buFont typeface="Wingdings" panose="05000000000000000000" pitchFamily="2" charset="2"/>
              <a:buNone/>
            </a:pPr>
            <a:r>
              <a:rPr lang="en-US" b="1" dirty="0">
                <a:latin typeface="宋体" pitchFamily="2" charset="-122"/>
                <a:ea typeface="宋体" pitchFamily="2" charset="-122"/>
                <a:cs typeface="宋体" pitchFamily="2" charset="-122"/>
                <a:sym typeface="+mn-ea"/>
              </a:rPr>
              <a:t>    </a:t>
            </a:r>
            <a:r>
              <a:rPr b="1" dirty="0">
                <a:solidFill>
                  <a:schemeClr val="tx1"/>
                </a:solidFill>
                <a:latin typeface="宋体" pitchFamily="2" charset="-122"/>
                <a:ea typeface="宋体" pitchFamily="2" charset="-122"/>
                <a:cs typeface="宋体" pitchFamily="2" charset="-122"/>
                <a:sym typeface="+mn-ea"/>
              </a:rPr>
              <a:t>董事、监事、高级管理人员的近亲属，董事、监事、高级管理人员或者</a:t>
            </a:r>
            <a:r>
              <a:rPr b="1" dirty="0">
                <a:solidFill>
                  <a:srgbClr val="FF0000"/>
                </a:solidFill>
                <a:latin typeface="宋体" pitchFamily="2" charset="-122"/>
                <a:ea typeface="宋体" pitchFamily="2" charset="-122"/>
                <a:cs typeface="宋体" pitchFamily="2" charset="-122"/>
                <a:sym typeface="+mn-ea"/>
              </a:rPr>
              <a:t>其近亲属</a:t>
            </a:r>
            <a:r>
              <a:rPr b="1" dirty="0">
                <a:solidFill>
                  <a:schemeClr val="tx1"/>
                </a:solidFill>
                <a:latin typeface="宋体" pitchFamily="2" charset="-122"/>
                <a:ea typeface="宋体" pitchFamily="2" charset="-122"/>
                <a:cs typeface="宋体" pitchFamily="2" charset="-122"/>
                <a:sym typeface="+mn-ea"/>
              </a:rPr>
              <a:t>直接或者间接控制的企业，以及与董事、监事、高级管理人员有其他关联关系的关联人，与公</a:t>
            </a:r>
            <a:r>
              <a:rPr b="1" dirty="0">
                <a:latin typeface="宋体" pitchFamily="2" charset="-122"/>
                <a:ea typeface="宋体" pitchFamily="2" charset="-122"/>
                <a:cs typeface="宋体" pitchFamily="2" charset="-122"/>
                <a:sym typeface="+mn-ea"/>
              </a:rPr>
              <a:t>司订立合同或者进行交易，适用前款规定。</a:t>
            </a:r>
            <a:endParaRPr lang="en-US" b="1" dirty="0">
              <a:latin typeface="宋体" pitchFamily="2" charset="-122"/>
              <a:ea typeface="宋体" pitchFamily="2" charset="-122"/>
              <a:cs typeface="宋体" pitchFamily="2" charset="-122"/>
              <a:sym typeface="+mn-ea"/>
            </a:endParaRPr>
          </a:p>
          <a:p>
            <a:pPr marL="0" indent="0">
              <a:lnSpc>
                <a:spcPct val="120000"/>
              </a:lnSpc>
              <a:buFont typeface="Wingdings" panose="05000000000000000000" pitchFamily="2" charset="2"/>
              <a:buNone/>
            </a:pPr>
            <a:r>
              <a:rPr lang="en-US" altLang="zh-CN" b="1" dirty="0">
                <a:latin typeface="宋体" pitchFamily="2" charset="-122"/>
                <a:ea typeface="宋体" pitchFamily="2" charset="-122"/>
                <a:cs typeface="宋体" pitchFamily="2" charset="-122"/>
                <a:sym typeface="+mn-ea"/>
              </a:rPr>
              <a:t>【</a:t>
            </a:r>
            <a:r>
              <a:rPr lang="zh-CN" altLang="en-US" b="1" dirty="0">
                <a:latin typeface="宋体" pitchFamily="2" charset="-122"/>
                <a:ea typeface="宋体" pitchFamily="2" charset="-122"/>
                <a:cs typeface="宋体" pitchFamily="2" charset="-122"/>
                <a:sym typeface="+mn-ea"/>
              </a:rPr>
              <a:t>适用要点</a:t>
            </a:r>
            <a:r>
              <a:rPr lang="en-US" altLang="zh-CN" b="1" dirty="0">
                <a:latin typeface="宋体" pitchFamily="2" charset="-122"/>
                <a:ea typeface="宋体" pitchFamily="2" charset="-122"/>
                <a:cs typeface="宋体" pitchFamily="2" charset="-122"/>
                <a:sym typeface="+mn-ea"/>
              </a:rPr>
              <a:t>】</a:t>
            </a:r>
            <a:r>
              <a:rPr lang="zh-CN" altLang="en-US" b="1" dirty="0">
                <a:latin typeface="宋体" pitchFamily="2" charset="-122"/>
                <a:ea typeface="宋体" pitchFamily="2" charset="-122"/>
                <a:cs typeface="宋体" pitchFamily="2" charset="-122"/>
                <a:sym typeface="+mn-ea"/>
              </a:rPr>
              <a:t>信息披露；正当程序；对价公允</a:t>
            </a:r>
            <a:endParaRPr lang="en-US" altLang="zh-CN" b="1" dirty="0">
              <a:latin typeface="宋体" pitchFamily="2" charset="-122"/>
              <a:ea typeface="宋体" pitchFamily="2" charset="-122"/>
              <a:cs typeface="宋体" pitchFamily="2" charset="-122"/>
              <a:sym typeface="+mn-ea"/>
            </a:endParaRPr>
          </a:p>
          <a:p>
            <a:pPr marL="0" indent="0">
              <a:lnSpc>
                <a:spcPct val="120000"/>
              </a:lnSpc>
              <a:buFont typeface="Wingdings" panose="05000000000000000000" pitchFamily="2" charset="2"/>
              <a:buNone/>
            </a:pPr>
            <a:r>
              <a:rPr lang="en-US" altLang="zh-CN" b="1" dirty="0">
                <a:solidFill>
                  <a:srgbClr val="FF0000"/>
                </a:solidFill>
                <a:latin typeface="宋体" pitchFamily="2" charset="-122"/>
                <a:ea typeface="宋体" pitchFamily="2" charset="-122"/>
                <a:cs typeface="宋体" pitchFamily="2" charset="-122"/>
                <a:sym typeface="+mn-ea"/>
              </a:rPr>
              <a:t>【</a:t>
            </a:r>
            <a:r>
              <a:rPr lang="zh-CN" altLang="en-US" b="1" dirty="0">
                <a:solidFill>
                  <a:srgbClr val="FF0000"/>
                </a:solidFill>
                <a:latin typeface="宋体" pitchFamily="2" charset="-122"/>
                <a:ea typeface="宋体" pitchFamily="2" charset="-122"/>
                <a:cs typeface="宋体" pitchFamily="2" charset="-122"/>
                <a:sym typeface="+mn-ea"/>
              </a:rPr>
              <a:t>章程修订要点</a:t>
            </a:r>
            <a:r>
              <a:rPr lang="en-US" altLang="zh-CN" b="1" dirty="0">
                <a:solidFill>
                  <a:srgbClr val="FF0000"/>
                </a:solidFill>
                <a:latin typeface="宋体" pitchFamily="2" charset="-122"/>
                <a:ea typeface="宋体" pitchFamily="2" charset="-122"/>
                <a:cs typeface="宋体" pitchFamily="2" charset="-122"/>
                <a:sym typeface="+mn-ea"/>
              </a:rPr>
              <a:t>】</a:t>
            </a:r>
          </a:p>
          <a:p>
            <a:pPr>
              <a:lnSpc>
                <a:spcPct val="120000"/>
              </a:lnSpc>
              <a:buFont typeface="Wingdings" pitchFamily="2" charset="2"/>
              <a:buChar char="Ø"/>
            </a:pPr>
            <a:r>
              <a:rPr lang="zh-CN" altLang="en-US" b="1" dirty="0">
                <a:solidFill>
                  <a:srgbClr val="FF0000"/>
                </a:solidFill>
                <a:latin typeface="宋体" pitchFamily="2" charset="-122"/>
                <a:ea typeface="宋体" pitchFamily="2" charset="-122"/>
                <a:cs typeface="宋体" pitchFamily="2" charset="-122"/>
                <a:sym typeface="+mn-ea"/>
              </a:rPr>
              <a:t>明确报告义务的具体内容；</a:t>
            </a:r>
            <a:endParaRPr lang="en-US" altLang="zh-CN" b="1" dirty="0">
              <a:solidFill>
                <a:srgbClr val="FF0000"/>
              </a:solidFill>
              <a:latin typeface="宋体" pitchFamily="2" charset="-122"/>
              <a:ea typeface="宋体" pitchFamily="2" charset="-122"/>
              <a:cs typeface="宋体" pitchFamily="2" charset="-122"/>
              <a:sym typeface="+mn-ea"/>
            </a:endParaRPr>
          </a:p>
          <a:p>
            <a:pPr>
              <a:lnSpc>
                <a:spcPct val="120000"/>
              </a:lnSpc>
              <a:buFont typeface="Wingdings" pitchFamily="2" charset="2"/>
              <a:buChar char="Ø"/>
            </a:pPr>
            <a:r>
              <a:rPr lang="zh-CN" altLang="en-US" b="1" dirty="0">
                <a:solidFill>
                  <a:srgbClr val="FF0000"/>
                </a:solidFill>
                <a:latin typeface="宋体" pitchFamily="2" charset="-122"/>
                <a:ea typeface="宋体" pitchFamily="2" charset="-122"/>
                <a:cs typeface="宋体" pitchFamily="2" charset="-122"/>
                <a:sym typeface="+mn-ea"/>
              </a:rPr>
              <a:t>明确决策</a:t>
            </a:r>
            <a:r>
              <a:rPr lang="zh-CN" altLang="en-US" b="1">
                <a:solidFill>
                  <a:srgbClr val="FF0000"/>
                </a:solidFill>
                <a:latin typeface="宋体" pitchFamily="2" charset="-122"/>
                <a:ea typeface="宋体" pitchFamily="2" charset="-122"/>
                <a:cs typeface="宋体" pitchFamily="2" charset="-122"/>
                <a:sym typeface="+mn-ea"/>
              </a:rPr>
              <a:t>机构；</a:t>
            </a:r>
            <a:endParaRPr b="1" dirty="0">
              <a:solidFill>
                <a:srgbClr val="FF0000"/>
              </a:solidFill>
              <a:latin typeface="宋体" pitchFamily="2" charset="-122"/>
              <a:ea typeface="宋体" pitchFamily="2" charset="-122"/>
              <a:cs typeface="宋体" pitchFamily="2" charset="-122"/>
              <a:sym typeface="+mn-ea"/>
            </a:endParaRPr>
          </a:p>
          <a:p>
            <a:pPr marL="0" indent="0">
              <a:lnSpc>
                <a:spcPct val="120000"/>
              </a:lnSpc>
              <a:buFont typeface="Wingdings" panose="05000000000000000000" pitchFamily="2" charset="2"/>
              <a:buNone/>
            </a:pPr>
            <a:endParaRPr lang="zh-CN" altLang="en-US" b="1" dirty="0">
              <a:solidFill>
                <a:schemeClr val="tx1"/>
              </a:solidFill>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77" y="372846"/>
            <a:ext cx="1043387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sym typeface="+mn-ea"/>
              </a:rPr>
              <a:t>关联交易的</a:t>
            </a:r>
            <a:r>
              <a:rPr lang="zh-CN" altLang="en-US" sz="4000" b="1" dirty="0">
                <a:solidFill>
                  <a:prstClr val="white"/>
                </a:solidFill>
                <a:latin typeface="黑体" panose="02010609060101010101" pitchFamily="49" charset="-122"/>
                <a:ea typeface="黑体" panose="02010609060101010101" pitchFamily="49" charset="-122"/>
                <a:cs typeface="Times New Roman" panose="02020503050405090304" pitchFamily="18" charset="0"/>
                <a:sym typeface="+mn-ea"/>
              </a:rPr>
              <a:t>新增条款</a:t>
            </a:r>
            <a:endPar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extLst>
      <p:ext uri="{BB962C8B-B14F-4D97-AF65-F5344CB8AC3E}">
        <p14:creationId xmlns:p14="http://schemas.microsoft.com/office/powerpoint/2010/main" val="404186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409434" y="1692322"/>
            <a:ext cx="11423420" cy="4865893"/>
          </a:xfrm>
        </p:spPr>
        <p:txBody>
          <a:bodyPr>
            <a:normAutofit fontScale="85000" lnSpcReduction="10000"/>
          </a:bodyPr>
          <a:lstStyle/>
          <a:p>
            <a:pPr marL="12700" indent="0" algn="just">
              <a:lnSpc>
                <a:spcPct val="120000"/>
              </a:lnSpc>
              <a:buNone/>
            </a:pPr>
            <a:r>
              <a:rPr sz="2400" b="1" kern="0" spc="40" dirty="0">
                <a:effectLst/>
                <a:latin typeface="黑体" panose="02010609060101010101" pitchFamily="49" charset="-122"/>
                <a:ea typeface="黑体" panose="02010609060101010101" pitchFamily="49" charset="-122"/>
                <a:cs typeface="宋体" pitchFamily="2" charset="-122"/>
                <a:sym typeface="+mn-ea"/>
              </a:rPr>
              <a:t> 西安陕鼓汽轮机有限公司与高少华等公司关联交易损害责任纠纷再审案</a:t>
            </a:r>
            <a:endParaRPr sz="2400" b="1" kern="0" spc="40" dirty="0">
              <a:solidFill>
                <a:schemeClr val="tx1"/>
              </a:solidFill>
              <a:effectLst/>
              <a:latin typeface="黑体" panose="02010609060101010101" pitchFamily="49" charset="-122"/>
              <a:ea typeface="黑体" panose="02010609060101010101" pitchFamily="49" charset="-122"/>
              <a:cs typeface="宋体" pitchFamily="2" charset="-122"/>
              <a:sym typeface="+mn-ea"/>
            </a:endParaRPr>
          </a:p>
          <a:p>
            <a:pPr marL="12700" indent="0" algn="just">
              <a:lnSpc>
                <a:spcPct val="120000"/>
              </a:lnSpc>
              <a:buNone/>
            </a:pPr>
            <a:r>
              <a:rPr lang="zh-CN" altLang="zh-CN" sz="2400" b="1" dirty="0">
                <a:effectLst/>
                <a:latin typeface="黑体" panose="02010609060101010101" pitchFamily="49" charset="-122"/>
                <a:ea typeface="黑体" panose="02010609060101010101" pitchFamily="49" charset="-122"/>
                <a:cs typeface="微软雅黑" panose="020B0503020204020204" pitchFamily="34" charset="-122"/>
                <a:sym typeface="+mn-ea"/>
              </a:rPr>
              <a:t>【案号】</a:t>
            </a:r>
            <a:r>
              <a:rPr sz="2400" b="1" kern="0" spc="40" dirty="0">
                <a:effectLst/>
                <a:latin typeface="宋体" pitchFamily="2" charset="-122"/>
                <a:ea typeface="宋体" pitchFamily="2" charset="-122"/>
                <a:cs typeface="宋体" pitchFamily="2" charset="-122"/>
                <a:sym typeface="+mn-ea"/>
              </a:rPr>
              <a:t>最高人民法院（</a:t>
            </a:r>
            <a:r>
              <a:rPr lang="en-US" sz="2400" b="1" kern="0" spc="40" dirty="0">
                <a:effectLst/>
                <a:latin typeface="宋体" pitchFamily="2" charset="-122"/>
                <a:ea typeface="宋体" pitchFamily="2" charset="-122"/>
                <a:cs typeface="宋体" pitchFamily="2" charset="-122"/>
                <a:sym typeface="+mn-ea"/>
              </a:rPr>
              <a:t>2021</a:t>
            </a:r>
            <a:r>
              <a:rPr sz="2400" b="1" kern="0" spc="40" dirty="0">
                <a:effectLst/>
                <a:latin typeface="宋体" pitchFamily="2" charset="-122"/>
                <a:ea typeface="宋体" pitchFamily="2" charset="-122"/>
                <a:cs typeface="宋体" pitchFamily="2" charset="-122"/>
                <a:sym typeface="+mn-ea"/>
              </a:rPr>
              <a:t>）最高法民再</a:t>
            </a:r>
            <a:r>
              <a:rPr lang="en-US" sz="2400" b="1" kern="0" spc="40" dirty="0">
                <a:effectLst/>
                <a:latin typeface="宋体" pitchFamily="2" charset="-122"/>
                <a:ea typeface="宋体" pitchFamily="2" charset="-122"/>
                <a:cs typeface="宋体" pitchFamily="2" charset="-122"/>
                <a:sym typeface="+mn-ea"/>
              </a:rPr>
              <a:t>181</a:t>
            </a:r>
            <a:r>
              <a:rPr sz="2400" b="1" kern="0" spc="40" dirty="0">
                <a:effectLst/>
                <a:latin typeface="宋体" pitchFamily="2" charset="-122"/>
                <a:ea typeface="宋体" pitchFamily="2" charset="-122"/>
                <a:cs typeface="宋体" pitchFamily="2" charset="-122"/>
                <a:sym typeface="+mn-ea"/>
              </a:rPr>
              <a:t>号</a:t>
            </a:r>
            <a:r>
              <a:rPr lang="zh-CN" sz="2400" b="1" kern="0" spc="40" dirty="0">
                <a:effectLst/>
                <a:latin typeface="宋体" pitchFamily="2" charset="-122"/>
                <a:ea typeface="宋体" pitchFamily="2" charset="-122"/>
                <a:cs typeface="宋体" pitchFamily="2" charset="-122"/>
                <a:sym typeface="+mn-ea"/>
              </a:rPr>
              <a:t>民事判决书</a:t>
            </a:r>
            <a:endParaRPr sz="2400" b="1" kern="0" spc="40" dirty="0">
              <a:solidFill>
                <a:schemeClr val="tx1"/>
              </a:solidFill>
              <a:effectLst/>
              <a:latin typeface="宋体" pitchFamily="2" charset="-122"/>
              <a:ea typeface="宋体" pitchFamily="2" charset="-122"/>
              <a:cs typeface="宋体" pitchFamily="2" charset="-122"/>
              <a:sym typeface="+mn-ea"/>
            </a:endParaRPr>
          </a:p>
          <a:p>
            <a:pPr marL="12700" indent="0" algn="just">
              <a:lnSpc>
                <a:spcPct val="120000"/>
              </a:lnSpc>
              <a:buClrTx/>
              <a:buSzTx/>
              <a:buNone/>
            </a:pPr>
            <a:r>
              <a:rPr lang="zh-CN" altLang="zh-CN" sz="2400" b="1" dirty="0">
                <a:effectLst/>
                <a:latin typeface="黑体" panose="02010609060101010101" pitchFamily="49" charset="-122"/>
                <a:ea typeface="黑体" panose="02010609060101010101" pitchFamily="49" charset="-122"/>
                <a:cs typeface="微软雅黑" panose="020B0503020204020204" pitchFamily="34" charset="-122"/>
                <a:sym typeface="+mn-ea"/>
              </a:rPr>
              <a:t>【裁判要旨】</a:t>
            </a:r>
            <a:r>
              <a:rPr sz="2400" b="1" kern="0" spc="40" dirty="0">
                <a:effectLst/>
                <a:latin typeface="宋体" pitchFamily="2" charset="-122"/>
                <a:ea typeface="宋体" pitchFamily="2" charset="-122"/>
                <a:cs typeface="宋体" pitchFamily="2" charset="-122"/>
                <a:sym typeface="+mn-ea"/>
              </a:rPr>
              <a:t>高少华、程勤同时担任陕鼓汽轮机公司董事、高级管理人员和钱塘公司的股东以及陕鼓汽轮机公司与钱塘公司之间存在采购合同关系的事实，其交易行为构成关联关系，交易构成关联交易。</a:t>
            </a:r>
            <a:r>
              <a:rPr sz="2400" b="1" kern="0" spc="40" dirty="0">
                <a:solidFill>
                  <a:srgbClr val="FF0000"/>
                </a:solidFill>
                <a:effectLst/>
                <a:latin typeface="宋体" pitchFamily="2" charset="-122"/>
                <a:ea typeface="宋体" pitchFamily="2" charset="-122"/>
                <a:cs typeface="宋体" pitchFamily="2" charset="-122"/>
                <a:sym typeface="+mn-ea"/>
              </a:rPr>
              <a:t>案涉关联交易须审查的事项包括：其一，高少华、程勤是否履行了披露义务。</a:t>
            </a:r>
            <a:r>
              <a:rPr sz="2400" b="1" kern="0" spc="40" dirty="0">
                <a:effectLst/>
                <a:latin typeface="宋体" pitchFamily="2" charset="-122"/>
                <a:ea typeface="宋体" pitchFamily="2" charset="-122"/>
                <a:cs typeface="宋体" pitchFamily="2" charset="-122"/>
                <a:sym typeface="+mn-ea"/>
              </a:rPr>
              <a:t>批露关联交易有赖于董事、高级管理人员积极履行忠诚及勤勉义务，将其所进行的关联交易情况向公司进行披露及报告。案涉人员并未履行披露义务。</a:t>
            </a:r>
            <a:r>
              <a:rPr sz="2400" b="1" kern="0" spc="40" dirty="0">
                <a:solidFill>
                  <a:srgbClr val="FF0000"/>
                </a:solidFill>
                <a:effectLst/>
                <a:latin typeface="宋体" pitchFamily="2" charset="-122"/>
                <a:ea typeface="宋体" pitchFamily="2" charset="-122"/>
                <a:cs typeface="宋体" pitchFamily="2" charset="-122"/>
                <a:sym typeface="+mn-ea"/>
              </a:rPr>
              <a:t>其二，案涉关联交易价格是否符合市场公允价格。</a:t>
            </a:r>
            <a:r>
              <a:rPr sz="2400" b="1" kern="0" spc="40" dirty="0">
                <a:effectLst/>
                <a:latin typeface="宋体" pitchFamily="2" charset="-122"/>
                <a:ea typeface="宋体" pitchFamily="2" charset="-122"/>
                <a:cs typeface="宋体" pitchFamily="2" charset="-122"/>
                <a:sym typeface="+mn-ea"/>
              </a:rPr>
              <a:t>应当从交易的实质内容即合同约定、合同履行是否符合正常的商业交易规则以及交易价格是否合理等进行审查。陕鼓汽轮机公司本可以在市场上采购相关产品，而通过钱塘公司采购产品则增设不必要的环节和增加了采购成本，由钱塘公司享有增设环节的利益，损害了陕鼓汽轮机公司权益。</a:t>
            </a:r>
            <a:r>
              <a:rPr sz="2400" b="1" kern="0" spc="40" dirty="0">
                <a:solidFill>
                  <a:srgbClr val="FF0000"/>
                </a:solidFill>
                <a:effectLst/>
                <a:latin typeface="宋体" pitchFamily="2" charset="-122"/>
                <a:ea typeface="宋体" pitchFamily="2" charset="-122"/>
                <a:cs typeface="宋体" pitchFamily="2" charset="-122"/>
                <a:sym typeface="+mn-ea"/>
              </a:rPr>
              <a:t>其三，高少华、程勤的行为与陕鼓汽轮机公司损害结果的发生有因果关系</a:t>
            </a:r>
            <a:r>
              <a:rPr lang="zh-CN" sz="2400" b="1" kern="0" spc="40" dirty="0">
                <a:solidFill>
                  <a:srgbClr val="FF0000"/>
                </a:solidFill>
                <a:effectLst/>
                <a:latin typeface="宋体" pitchFamily="2" charset="-122"/>
                <a:ea typeface="宋体" pitchFamily="2" charset="-122"/>
                <a:cs typeface="宋体" pitchFamily="2" charset="-122"/>
                <a:sym typeface="+mn-ea"/>
              </a:rPr>
              <a:t>。</a:t>
            </a:r>
            <a:r>
              <a:rPr lang="zh-CN" altLang="en-US" sz="2400" b="1" kern="0" spc="40" dirty="0">
                <a:latin typeface="宋体" pitchFamily="2" charset="-122"/>
                <a:ea typeface="宋体" pitchFamily="2" charset="-122"/>
                <a:sym typeface="+mn-ea"/>
              </a:rPr>
              <a:t>关</a:t>
            </a:r>
            <a:r>
              <a:rPr sz="2400" b="1" kern="0" spc="40" dirty="0">
                <a:latin typeface="宋体" pitchFamily="2" charset="-122"/>
                <a:ea typeface="宋体" pitchFamily="2" charset="-122"/>
                <a:sym typeface="+mn-ea"/>
              </a:rPr>
              <a:t>联交易的发生及变化与高少华、程勤任职期间及职务变化存在同步性。因此，高少华、程勤应当承担责任</a:t>
            </a:r>
            <a:r>
              <a:rPr sz="2400" b="1" kern="0" spc="40" dirty="0">
                <a:effectLst/>
                <a:latin typeface="宋体" pitchFamily="2" charset="-122"/>
                <a:ea typeface="宋体" pitchFamily="2" charset="-122"/>
                <a:cs typeface="宋体" pitchFamily="2" charset="-122"/>
                <a:sym typeface="+mn-ea"/>
              </a:rPr>
              <a:t>。</a:t>
            </a:r>
            <a:endParaRPr lang="zh-CN" altLang="en-US" sz="2400" b="1" dirty="0">
              <a:solidFill>
                <a:schemeClr val="tx1"/>
              </a:solidFill>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879063" y="438127"/>
            <a:ext cx="10433874"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0" algn="l"/>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sym typeface="+mn-ea"/>
              </a:rPr>
              <a:t>违法关联交易的责任</a:t>
            </a:r>
          </a:p>
        </p:txBody>
      </p:sp>
    </p:spTree>
    <p:extLst>
      <p:ext uri="{BB962C8B-B14F-4D97-AF65-F5344CB8AC3E}">
        <p14:creationId xmlns:p14="http://schemas.microsoft.com/office/powerpoint/2010/main" val="4013171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600098" y="2058706"/>
            <a:ext cx="10683252" cy="4194814"/>
          </a:xfrm>
        </p:spPr>
        <p:txBody>
          <a:bodyPr>
            <a:normAutofit/>
          </a:bodyPr>
          <a:lstStyle/>
          <a:p>
            <a:pPr algn="l">
              <a:buFont typeface="Wingdings" panose="05000000000000000000" pitchFamily="2" charset="2"/>
              <a:buChar char="p"/>
            </a:pPr>
            <a:r>
              <a:rPr lang="zh-CN" altLang="en-US" b="1" i="0" u="none" strike="noStrike" dirty="0">
                <a:solidFill>
                  <a:srgbClr val="FF0000"/>
                </a:solidFill>
                <a:effectLst/>
                <a:latin typeface="黑体" panose="02010609060101010101" pitchFamily="49" charset="-122"/>
                <a:ea typeface="黑体" panose="02010609060101010101" pitchFamily="49" charset="-122"/>
              </a:rPr>
              <a:t>第</a:t>
            </a:r>
            <a:r>
              <a:rPr lang="en-US" altLang="zh-CN" b="1" i="0" u="none" strike="noStrike" dirty="0">
                <a:solidFill>
                  <a:srgbClr val="FF0000"/>
                </a:solidFill>
                <a:effectLst/>
                <a:latin typeface="黑体" panose="02010609060101010101" pitchFamily="49" charset="-122"/>
                <a:ea typeface="黑体" panose="02010609060101010101" pitchFamily="49" charset="-122"/>
              </a:rPr>
              <a:t>21</a:t>
            </a:r>
            <a:r>
              <a:rPr lang="zh-CN" altLang="en-US" b="1" i="0" u="none" strike="noStrike" dirty="0">
                <a:solidFill>
                  <a:srgbClr val="FF0000"/>
                </a:solidFill>
                <a:effectLst/>
                <a:latin typeface="黑体" panose="02010609060101010101" pitchFamily="49" charset="-122"/>
                <a:ea typeface="黑体" panose="02010609060101010101" pitchFamily="49" charset="-122"/>
              </a:rPr>
              <a:t>条：禁止权利滥用的一般条款</a:t>
            </a:r>
            <a:endParaRPr lang="en-US" altLang="zh-CN" b="1" i="0" u="none" strike="noStrike" dirty="0">
              <a:solidFill>
                <a:srgbClr val="FF0000"/>
              </a:solidFill>
              <a:effectLst/>
              <a:latin typeface="黑体" panose="02010609060101010101" pitchFamily="49" charset="-122"/>
              <a:ea typeface="黑体" panose="02010609060101010101" pitchFamily="49" charset="-122"/>
            </a:endParaRPr>
          </a:p>
          <a:p>
            <a:pPr marL="15875" indent="755650" algn="l">
              <a:buFont typeface="Wingdings" panose="05000000000000000000" pitchFamily="2" charset="2"/>
              <a:buChar char="Ø"/>
            </a:pPr>
            <a:r>
              <a:rPr lang="zh-CN" altLang="en-US" b="1" i="0" u="none" strike="noStrike" dirty="0">
                <a:solidFill>
                  <a:srgbClr val="000000"/>
                </a:solidFill>
                <a:effectLst/>
                <a:latin typeface="黑体" panose="02010609060101010101" pitchFamily="49" charset="-122"/>
                <a:ea typeface="黑体" panose="02010609060101010101" pitchFamily="49" charset="-122"/>
              </a:rPr>
              <a:t>公司股东应当遵守法律、行政法规和公司章程，依法行使股东权利，不得滥用股东权利损害公司或者其他股东的利益。</a:t>
            </a:r>
          </a:p>
          <a:p>
            <a:pPr marL="15875" indent="755650" algn="l">
              <a:buFont typeface="Wingdings" panose="05000000000000000000" pitchFamily="2" charset="2"/>
              <a:buChar char="Ø"/>
            </a:pPr>
            <a:r>
              <a:rPr lang="zh-CN" altLang="en-US" b="1" i="0" u="none" strike="noStrike" dirty="0">
                <a:solidFill>
                  <a:srgbClr val="000000"/>
                </a:solidFill>
                <a:effectLst/>
                <a:latin typeface="黑体" panose="02010609060101010101" pitchFamily="49" charset="-122"/>
                <a:ea typeface="黑体" panose="02010609060101010101" pitchFamily="49" charset="-122"/>
              </a:rPr>
              <a:t>公司股东滥用股东权利给公司或者其他股东造成损失的，应当承担赔偿责任。</a:t>
            </a:r>
          </a:p>
          <a:p>
            <a:pPr>
              <a:lnSpc>
                <a:spcPct val="100000"/>
              </a:lnSpc>
              <a:buFont typeface="Wingdings" panose="05000000000000000000" pitchFamily="2" charset="2"/>
              <a:buChar char="p"/>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第</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89</a:t>
            </a: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条第</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3</a:t>
            </a: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款：股东压制时的股权回购</a:t>
            </a:r>
            <a:endPar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marL="15875" indent="652780">
              <a:lnSpc>
                <a:spcPct val="100000"/>
              </a:lnSpc>
              <a:buFont typeface="Wingdings" panose="05000000000000000000" pitchFamily="2" charset="2"/>
              <a:buChar char="Ø"/>
            </a:pPr>
            <a:r>
              <a:rPr lang="zh-CN" altLang="en-US" b="1" i="0" u="none" strike="noStrike" dirty="0">
                <a:solidFill>
                  <a:srgbClr val="000000"/>
                </a:solidFill>
                <a:effectLst/>
                <a:latin typeface="黑体" panose="02010609060101010101" pitchFamily="49" charset="-122"/>
                <a:ea typeface="黑体" panose="02010609060101010101" pitchFamily="49" charset="-122"/>
              </a:rPr>
              <a:t>公司的控股股东滥用股东权利，严重损害公司或者其他股东利益的，</a:t>
            </a:r>
            <a:r>
              <a:rPr lang="zh-CN" altLang="en-US" b="1" i="0" u="sng" strike="noStrike" dirty="0">
                <a:solidFill>
                  <a:srgbClr val="000000"/>
                </a:solidFill>
                <a:effectLst/>
                <a:highlight>
                  <a:srgbClr val="FFFF00"/>
                </a:highlight>
                <a:latin typeface="黑体" panose="02010609060101010101" pitchFamily="49" charset="-122"/>
                <a:ea typeface="黑体" panose="02010609060101010101" pitchFamily="49" charset="-122"/>
              </a:rPr>
              <a:t>其他股东有权请求公司按照合理的价格收购其股权。</a:t>
            </a:r>
            <a:endParaRPr lang="en-US" altLang="zh-CN" b="1" u="sng" dirty="0">
              <a:highlight>
                <a:srgbClr val="FFFF00"/>
              </a:highlight>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55374" y="424701"/>
            <a:ext cx="672171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红线</a:t>
            </a:r>
            <a:r>
              <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3</a:t>
            </a:r>
            <a:r>
              <a:rPr kumimoji="0" lang="zh-CN" altLang="en-US"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：禁止滥用权利的规制</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741872" y="1742536"/>
            <a:ext cx="10562232" cy="4552246"/>
          </a:xfrm>
        </p:spPr>
        <p:txBody>
          <a:bodyPr>
            <a:normAutofit fontScale="85000" lnSpcReduction="20000"/>
          </a:bodyPr>
          <a:lstStyle/>
          <a:p>
            <a:pPr>
              <a:lnSpc>
                <a:spcPct val="120000"/>
              </a:lnSpc>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新</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公司法</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黑体" panose="02010609060101010101" pitchFamily="49" charset="-122"/>
                <a:ea typeface="黑体" panose="02010609060101010101" pitchFamily="49" charset="-122"/>
                <a:cs typeface="Times New Roman" panose="02020503050405090304" pitchFamily="18" charset="0"/>
              </a:rPr>
              <a:t>第</a:t>
            </a:r>
            <a:r>
              <a:rPr lang="en-US" altLang="zh-CN" b="1" dirty="0">
                <a:latin typeface="黑体" panose="02010609060101010101" pitchFamily="49" charset="-122"/>
                <a:ea typeface="黑体" panose="02010609060101010101" pitchFamily="49" charset="-122"/>
                <a:cs typeface="Times New Roman" panose="02020503050405090304" pitchFamily="18" charset="0"/>
              </a:rPr>
              <a:t>180</a:t>
            </a:r>
            <a:r>
              <a:rPr lang="zh-CN" altLang="en-US" b="1" dirty="0">
                <a:latin typeface="黑体" panose="02010609060101010101" pitchFamily="49" charset="-122"/>
                <a:ea typeface="黑体" panose="02010609060101010101" pitchFamily="49" charset="-122"/>
                <a:cs typeface="Times New Roman" panose="02020503050405090304" pitchFamily="18" charset="0"/>
              </a:rPr>
              <a:t>条第</a:t>
            </a:r>
            <a:r>
              <a:rPr lang="en-US" altLang="zh-CN" b="1" dirty="0">
                <a:latin typeface="黑体" panose="02010609060101010101" pitchFamily="49" charset="-122"/>
                <a:ea typeface="黑体" panose="02010609060101010101" pitchFamily="49" charset="-122"/>
                <a:cs typeface="Times New Roman" panose="02020503050405090304" pitchFamily="18" charset="0"/>
              </a:rPr>
              <a:t>3</a:t>
            </a:r>
            <a:r>
              <a:rPr lang="zh-CN" altLang="en-US" b="1" dirty="0">
                <a:latin typeface="黑体" panose="02010609060101010101" pitchFamily="49" charset="-122"/>
                <a:ea typeface="黑体" panose="02010609060101010101" pitchFamily="49" charset="-122"/>
                <a:cs typeface="Times New Roman" panose="02020503050405090304" pitchFamily="18" charset="0"/>
              </a:rPr>
              <a:t>款</a:t>
            </a:r>
            <a:r>
              <a:rPr lang="en-US" altLang="zh-CN" b="1" dirty="0">
                <a:latin typeface="黑体" panose="02010609060101010101" pitchFamily="49" charset="-122"/>
                <a:ea typeface="黑体" panose="02010609060101010101" pitchFamily="49" charset="-122"/>
                <a:cs typeface="Times New Roman" panose="02020503050405090304" pitchFamily="18" charset="0"/>
              </a:rPr>
              <a:t>【</a:t>
            </a:r>
            <a:r>
              <a:rPr lang="zh-CN" altLang="en-US" b="1" dirty="0">
                <a:latin typeface="黑体" panose="02010609060101010101" pitchFamily="49" charset="-122"/>
                <a:ea typeface="黑体" panose="02010609060101010101" pitchFamily="49" charset="-122"/>
                <a:cs typeface="Times New Roman" panose="02020503050405090304" pitchFamily="18" charset="0"/>
              </a:rPr>
              <a:t>事实董事</a:t>
            </a:r>
            <a:r>
              <a:rPr lang="en-US" altLang="zh-CN" b="1" dirty="0">
                <a:latin typeface="黑体" panose="02010609060101010101" pitchFamily="49" charset="-122"/>
                <a:ea typeface="黑体" panose="02010609060101010101" pitchFamily="49" charset="-122"/>
                <a:cs typeface="Times New Roman" panose="02020503050405090304" pitchFamily="18" charset="0"/>
              </a:rPr>
              <a:t>】</a:t>
            </a:r>
          </a:p>
          <a:p>
            <a:pPr marL="12700" marR="238125" indent="436880">
              <a:lnSpc>
                <a:spcPct val="120000"/>
              </a:lnSpc>
              <a:spcBef>
                <a:spcPts val="0"/>
              </a:spcBef>
              <a:buNone/>
            </a:pPr>
            <a:r>
              <a:rPr lang="zh-CN" altLang="zh-CN" b="1" dirty="0">
                <a:solidFill>
                  <a:srgbClr val="000000"/>
                </a:solidFill>
                <a:effectLst/>
                <a:latin typeface="Times New Roman" panose="02020503050405090304" pitchFamily="18" charset="0"/>
                <a:ea typeface="宋体" pitchFamily="2" charset="-122"/>
                <a:cs typeface="宋体" pitchFamily="2" charset="-122"/>
              </a:rPr>
              <a:t>公司的</a:t>
            </a:r>
            <a:r>
              <a:rPr lang="zh-CN" altLang="zh-CN" b="1" u="sng" dirty="0">
                <a:solidFill>
                  <a:srgbClr val="FF0000"/>
                </a:solidFill>
                <a:effectLst/>
                <a:latin typeface="Times New Roman" panose="02020503050405090304" pitchFamily="18" charset="0"/>
                <a:ea typeface="宋体" pitchFamily="2" charset="-122"/>
                <a:cs typeface="宋体" pitchFamily="2" charset="-122"/>
              </a:rPr>
              <a:t>控股股东、实际控制人</a:t>
            </a:r>
            <a:r>
              <a:rPr lang="zh-CN" altLang="zh-CN" b="1" dirty="0">
                <a:solidFill>
                  <a:srgbClr val="FF0000"/>
                </a:solidFill>
                <a:effectLst/>
                <a:highlight>
                  <a:srgbClr val="FFFF00"/>
                </a:highlight>
                <a:latin typeface="Times New Roman" panose="02020503050405090304" pitchFamily="18" charset="0"/>
                <a:ea typeface="宋体" pitchFamily="2" charset="-122"/>
                <a:cs typeface="宋体" pitchFamily="2" charset="-122"/>
              </a:rPr>
              <a:t>不担任公司董事</a:t>
            </a:r>
            <a:r>
              <a:rPr lang="zh-CN" altLang="zh-CN" b="1" dirty="0">
                <a:solidFill>
                  <a:srgbClr val="000000"/>
                </a:solidFill>
                <a:effectLst/>
                <a:latin typeface="Times New Roman" panose="02020503050405090304" pitchFamily="18" charset="0"/>
                <a:ea typeface="宋体" pitchFamily="2" charset="-122"/>
                <a:cs typeface="宋体" pitchFamily="2" charset="-122"/>
              </a:rPr>
              <a:t>但</a:t>
            </a:r>
            <a:r>
              <a:rPr lang="zh-CN" altLang="zh-CN" b="1" u="sng" dirty="0">
                <a:solidFill>
                  <a:srgbClr val="FF0000"/>
                </a:solidFill>
                <a:effectLst/>
                <a:latin typeface="Times New Roman" panose="02020503050405090304" pitchFamily="18" charset="0"/>
                <a:ea typeface="宋体" pitchFamily="2" charset="-122"/>
                <a:cs typeface="宋体" pitchFamily="2" charset="-122"/>
              </a:rPr>
              <a:t>实际执行公司事务的</a:t>
            </a:r>
            <a:r>
              <a:rPr lang="zh-CN" altLang="zh-CN" b="1" dirty="0">
                <a:solidFill>
                  <a:srgbClr val="000000"/>
                </a:solidFill>
                <a:effectLst/>
                <a:latin typeface="Times New Roman" panose="02020503050405090304" pitchFamily="18" charset="0"/>
                <a:ea typeface="宋体" pitchFamily="2" charset="-122"/>
                <a:cs typeface="宋体" pitchFamily="2" charset="-122"/>
              </a:rPr>
              <a:t>，适用前两款规定。</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新《公司法》第</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192</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条</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r>
              <a:rPr lang="zh-CN" altLang="en-US" b="1" dirty="0">
                <a:latin typeface="Times New Roman" panose="02020503050405090304" pitchFamily="18" charset="0"/>
                <a:ea typeface="黑体" panose="02010609060101010101" pitchFamily="49" charset="-122"/>
                <a:cs typeface="Times New Roman" panose="02020503050405090304" pitchFamily="18" charset="0"/>
              </a:rPr>
              <a:t>影子董事与影子高管</a:t>
            </a:r>
            <a:r>
              <a:rPr lang="en-US" altLang="zh-CN" b="1" dirty="0">
                <a:latin typeface="Times New Roman" panose="02020503050405090304" pitchFamily="18" charset="0"/>
                <a:ea typeface="黑体" panose="02010609060101010101" pitchFamily="49" charset="-122"/>
                <a:cs typeface="Times New Roman" panose="02020503050405090304" pitchFamily="18" charset="0"/>
              </a:rPr>
              <a:t>】</a:t>
            </a:r>
          </a:p>
          <a:p>
            <a:pPr marL="0" indent="535305">
              <a:lnSpc>
                <a:spcPct val="120000"/>
              </a:lnSpc>
              <a:buNone/>
            </a:pPr>
            <a:r>
              <a:rPr lang="zh-CN" altLang="en-US" b="1" dirty="0">
                <a:latin typeface="宋体" pitchFamily="2" charset="-122"/>
                <a:ea typeface="宋体" pitchFamily="2" charset="-122"/>
                <a:cs typeface="Times New Roman" panose="02020503050405090304" pitchFamily="18" charset="0"/>
              </a:rPr>
              <a:t>公司的控股股东、实际控制人</a:t>
            </a:r>
            <a:r>
              <a:rPr lang="zh-CN" altLang="en-US" b="1" u="sng" dirty="0">
                <a:solidFill>
                  <a:srgbClr val="FF0000"/>
                </a:solidFill>
                <a:latin typeface="宋体" pitchFamily="2" charset="-122"/>
                <a:ea typeface="宋体" pitchFamily="2" charset="-122"/>
                <a:cs typeface="Times New Roman" panose="02020503050405090304" pitchFamily="18" charset="0"/>
              </a:rPr>
              <a:t>指示</a:t>
            </a:r>
            <a:r>
              <a:rPr lang="zh-CN" altLang="en-US" b="1" dirty="0">
                <a:latin typeface="宋体" pitchFamily="2" charset="-122"/>
                <a:ea typeface="宋体" pitchFamily="2" charset="-122"/>
                <a:cs typeface="Times New Roman" panose="02020503050405090304" pitchFamily="18" charset="0"/>
              </a:rPr>
              <a:t>董事、高级管理人员从事损害公司或者股东利益的行为的，与该董事、高级管理人员承担连带责任。</a:t>
            </a:r>
            <a:endParaRPr lang="en-US" altLang="zh-CN" b="1" dirty="0">
              <a:latin typeface="宋体" pitchFamily="2" charset="-122"/>
              <a:ea typeface="宋体" pitchFamily="2" charset="-122"/>
              <a:cs typeface="Times New Roman" panose="02020503050405090304" pitchFamily="18" charset="0"/>
            </a:endParaRPr>
          </a:p>
          <a:p>
            <a:pPr>
              <a:lnSpc>
                <a:spcPct val="120000"/>
              </a:lnSpc>
              <a:buFont typeface="Wingdings" panose="05000000000000000000" pitchFamily="2" charset="2"/>
              <a:buChar char="p"/>
            </a:pPr>
            <a:r>
              <a:rPr lang="zh-CN" altLang="en-US" dirty="0">
                <a:solidFill>
                  <a:srgbClr val="000000"/>
                </a:solidFill>
                <a:latin typeface="黑体" panose="02010609060101010101" pitchFamily="49" charset="-122"/>
                <a:ea typeface="黑体" panose="02010609060101010101" pitchFamily="49" charset="-122"/>
              </a:rPr>
              <a:t>要点</a:t>
            </a:r>
            <a:r>
              <a:rPr lang="zh-CN" altLang="en-US" b="1" dirty="0">
                <a:solidFill>
                  <a:srgbClr val="000000"/>
                </a:solidFill>
                <a:latin typeface="黑体" panose="02010609060101010101" pitchFamily="49" charset="-122"/>
                <a:ea typeface="黑体" panose="02010609060101010101" pitchFamily="49" charset="-122"/>
              </a:rPr>
              <a:t>：责任主体、指示、被指示主体、损害行为、责任形态</a:t>
            </a:r>
            <a:endParaRPr lang="zh-CN" altLang="en-US" b="1" dirty="0">
              <a:latin typeface="宋体" pitchFamily="2" charset="-122"/>
              <a:ea typeface="宋体" pitchFamily="2" charset="-122"/>
              <a:cs typeface="Times New Roman" panose="02020503050405090304" pitchFamily="18" charset="0"/>
            </a:endParaRPr>
          </a:p>
          <a:p>
            <a:pPr>
              <a:lnSpc>
                <a:spcPct val="120000"/>
              </a:lnSpc>
              <a:buFont typeface="Wingdings" panose="05000000000000000000" pitchFamily="2" charset="2"/>
              <a:buChar char="p"/>
            </a:pPr>
            <a:r>
              <a:rPr lang="zh-CN" altLang="en-US" b="1" dirty="0">
                <a:latin typeface="Times New Roman" panose="02020503050405090304" pitchFamily="18" charset="0"/>
                <a:ea typeface="黑体" panose="02010609060101010101" pitchFamily="49" charset="-122"/>
                <a:cs typeface="Times New Roman" panose="02020503050405090304" pitchFamily="18" charset="0"/>
              </a:rPr>
              <a:t>特别注意概念变化：</a:t>
            </a: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a:p>
            <a:pPr>
              <a:lnSpc>
                <a:spcPct val="120000"/>
              </a:lnSpc>
              <a:buFont typeface="Wingdings" panose="05000000000000000000" pitchFamily="2" charset="2"/>
              <a:buChar char="Ø"/>
            </a:pPr>
            <a:r>
              <a:rPr lang="zh-CN" altLang="en-US" b="1" dirty="0">
                <a:latin typeface="宋体" pitchFamily="2" charset="-122"/>
                <a:ea typeface="宋体" pitchFamily="2" charset="-122"/>
                <a:cs typeface="Times New Roman" panose="02020503050405090304" pitchFamily="18" charset="0"/>
              </a:rPr>
              <a:t>实际控制人：</a:t>
            </a:r>
            <a:r>
              <a:rPr b="1" dirty="0">
                <a:latin typeface="宋体" pitchFamily="2" charset="-122"/>
                <a:ea typeface="宋体" pitchFamily="2" charset="-122"/>
                <a:cs typeface="Times New Roman" panose="02020503050405090304" pitchFamily="18" charset="0"/>
              </a:rPr>
              <a:t>实际控制人，是指</a:t>
            </a:r>
            <a:r>
              <a:rPr lang="zh-CN" b="1" strike="sngStrike" dirty="0">
                <a:solidFill>
                  <a:srgbClr val="FF0000"/>
                </a:solidFill>
                <a:latin typeface="宋体" pitchFamily="2" charset="-122"/>
                <a:ea typeface="宋体" pitchFamily="2" charset="-122"/>
                <a:cs typeface="Times New Roman" panose="02020503050405090304" pitchFamily="18" charset="0"/>
              </a:rPr>
              <a:t>虽不是公司的股东，但</a:t>
            </a:r>
            <a:r>
              <a:rPr b="1" dirty="0">
                <a:latin typeface="宋体" pitchFamily="2" charset="-122"/>
                <a:ea typeface="宋体" pitchFamily="2" charset="-122"/>
                <a:cs typeface="Times New Roman" panose="02020503050405090304" pitchFamily="18" charset="0"/>
              </a:rPr>
              <a:t>通过投资关系、协议或者其他安排，能够实际支配公司行为的人。</a:t>
            </a:r>
            <a:r>
              <a:rPr lang="zh-CN" altLang="en-US" b="1" dirty="0">
                <a:latin typeface="宋体" pitchFamily="2" charset="-122"/>
                <a:ea typeface="宋体" pitchFamily="2" charset="-122"/>
                <a:cs typeface="Times New Roman" panose="02020503050405090304" pitchFamily="18" charset="0"/>
              </a:rPr>
              <a:t>（第</a:t>
            </a:r>
            <a:r>
              <a:rPr lang="en-US" altLang="zh-CN" b="1" dirty="0">
                <a:latin typeface="宋体" pitchFamily="2" charset="-122"/>
                <a:ea typeface="宋体" pitchFamily="2" charset="-122"/>
                <a:cs typeface="Times New Roman" panose="02020503050405090304" pitchFamily="18" charset="0"/>
              </a:rPr>
              <a:t>265</a:t>
            </a:r>
            <a:r>
              <a:rPr lang="zh-CN" altLang="en-US" b="1" dirty="0">
                <a:latin typeface="宋体" pitchFamily="2" charset="-122"/>
                <a:ea typeface="宋体" pitchFamily="2" charset="-122"/>
                <a:cs typeface="Times New Roman" panose="02020503050405090304" pitchFamily="18" charset="0"/>
              </a:rPr>
              <a:t>条）</a:t>
            </a:r>
            <a:endParaRPr lang="en-US" altLang="zh-CN" b="1" dirty="0">
              <a:latin typeface="宋体" pitchFamily="2" charset="-122"/>
              <a:ea typeface="宋体" pitchFamily="2" charset="-122"/>
              <a:cs typeface="Times New Roman" panose="02020503050405090304" pitchFamily="18" charset="0"/>
            </a:endParaRPr>
          </a:p>
          <a:p>
            <a:pPr>
              <a:lnSpc>
                <a:spcPct val="120000"/>
              </a:lnSpc>
              <a:buFont typeface="Wingdings" panose="05000000000000000000" pitchFamily="2" charset="2"/>
              <a:buChar char="p"/>
            </a:pPr>
            <a:endParaRPr lang="en-US" altLang="zh-CN" b="1" dirty="0">
              <a:latin typeface="Times New Roman" panose="02020503050405090304" pitchFamily="18" charset="0"/>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101584" y="468300"/>
            <a:ext cx="750237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rPr>
              <a:t>红线</a:t>
            </a:r>
            <a:r>
              <a:rPr kumimoji="0" lang="en-US" altLang="zh-CN" sz="32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rPr>
              <a:t>4</a:t>
            </a:r>
            <a:r>
              <a:rPr kumimoji="0" lang="zh-CN" altLang="en-US" sz="32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rPr>
              <a:t>：通过实质董事和实质高管的规制</a:t>
            </a:r>
            <a:endParaRPr kumimoji="0" lang="en-US" altLang="zh-CN" sz="3200" b="1" i="0" u="none" strike="noStrike" kern="1200" cap="none" spc="0" normalizeH="0" baseline="0" noProof="0" dirty="0">
              <a:ln>
                <a:noFill/>
              </a:ln>
              <a:solidFill>
                <a:prstClr val="white"/>
              </a:solidFill>
              <a:effectLst/>
              <a:uLnTx/>
              <a:uFillTx/>
              <a:latin typeface="Times New Roman" panose="02020503050405090304" pitchFamily="18" charset="0"/>
              <a:ea typeface="黑体" panose="02010609060101010101" pitchFamily="49" charset="-122"/>
              <a:cs typeface="Times New Roman" panose="0202050305040509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6467" y="2572193"/>
            <a:ext cx="7533267" cy="2218875"/>
          </a:xfrm>
        </p:spPr>
        <p:txBody>
          <a:bodyPr vert="horz" lIns="91440" tIns="45720" rIns="91440" bIns="45720" rtlCol="0" anchor="t">
            <a:normAutofit/>
          </a:bodyPr>
          <a:lstStyle/>
          <a:p>
            <a:r>
              <a:rPr kumimoji="1" lang="zh-CN" altLang="en-US" sz="4400" b="1" dirty="0">
                <a:solidFill>
                  <a:srgbClr val="030553"/>
                </a:solidFill>
                <a:latin typeface="黑体" panose="02010609060101010101" pitchFamily="49" charset="-122"/>
                <a:ea typeface="黑体" panose="02010609060101010101" pitchFamily="49" charset="-122"/>
              </a:rPr>
              <a:t>三、会议与决议制度改革</a:t>
            </a: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1332103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86677" y="406744"/>
            <a:ext cx="6460423" cy="584775"/>
          </a:xfrm>
          <a:prstGeom prst="rect">
            <a:avLst/>
          </a:prstGeom>
          <a:noFill/>
        </p:spPr>
        <p:txBody>
          <a:bodyPr wrap="non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程序的重要性：开会可以传签吗？</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8889" y="1681492"/>
            <a:ext cx="5232032" cy="4550198"/>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4055625" y="3756914"/>
              <a:ext cx="1906560" cy="50760"/>
            </p14:xfrm>
          </p:contentPart>
        </mc:Choice>
        <mc:Fallback xmlns="">
          <p:pic>
            <p:nvPicPr>
              <p:cNvPr id="7" name="墨迹 6"/>
            </p:nvPicPr>
            <p:blipFill>
              <a:blip r:embed="rId5"/>
            </p:blipFill>
            <p:spPr>
              <a:xfrm>
                <a:off x="4055625" y="3756914"/>
                <a:ext cx="1906560" cy="50760"/>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709930" y="1708785"/>
            <a:ext cx="10356850" cy="4690745"/>
          </a:xfrm>
        </p:spPr>
        <p:txBody>
          <a:bodyPr>
            <a:normAutofit fontScale="95000"/>
          </a:bodyPr>
          <a:lstStyle/>
          <a:p>
            <a:pPr>
              <a:lnSpc>
                <a:spcPct val="100000"/>
              </a:lnSpc>
              <a:buFont typeface="Wingdings" panose="05000000000000000000" pitchFamily="2" charset="2"/>
              <a:buChar char="p"/>
              <a:tabLst>
                <a:tab pos="0" algn="l"/>
              </a:tabLst>
            </a:pPr>
            <a:r>
              <a:rPr lang="zh-CN" altLang="en-US" sz="3200" b="1" u="sng" dirty="0">
                <a:highlight>
                  <a:srgbClr val="FFFF00"/>
                </a:highlight>
                <a:latin typeface="宋体" panose="02010600030101010101" pitchFamily="2" charset="-122"/>
                <a:ea typeface="宋体" panose="02010600030101010101" pitchFamily="2" charset="-122"/>
                <a:cs typeface="Times New Roman" panose="02020603050405020304" pitchFamily="18" charset="0"/>
              </a:rPr>
              <a:t>决议诉讼是公司诉讼的基点</a:t>
            </a:r>
            <a:endParaRPr lang="en-US" altLang="zh-CN" sz="3200" b="1" u="sng" dirty="0">
              <a:highlight>
                <a:srgbClr val="FFFF00"/>
              </a:highlight>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新《公司法》第</a:t>
            </a:r>
            <a:r>
              <a:rPr lang="en-US" altLang="zh-CN" sz="3200" b="1" dirty="0">
                <a:latin typeface="宋体" panose="02010600030101010101" pitchFamily="2" charset="-122"/>
                <a:ea typeface="宋体" panose="02010600030101010101" pitchFamily="2" charset="-122"/>
                <a:cs typeface="Times New Roman" panose="02020603050405020304" pitchFamily="18" charset="0"/>
              </a:rPr>
              <a:t>24</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条：电子通信表决</a:t>
            </a:r>
            <a:endParaRPr lang="en-US" altLang="zh-CN" sz="3200" b="1"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新《公司法》第</a:t>
            </a:r>
            <a:r>
              <a:rPr lang="en-US" altLang="zh-CN" sz="3200" b="1" dirty="0">
                <a:latin typeface="宋体" panose="02010600030101010101" pitchFamily="2" charset="-122"/>
                <a:ea typeface="宋体" panose="02010600030101010101" pitchFamily="2" charset="-122"/>
                <a:cs typeface="Times New Roman" panose="02020603050405020304" pitchFamily="18" charset="0"/>
              </a:rPr>
              <a:t>25</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条：决议无效</a:t>
            </a:r>
            <a:endParaRPr lang="en-US" altLang="zh-CN" sz="3200" b="1"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新《公司法》第</a:t>
            </a:r>
            <a:r>
              <a:rPr lang="en-US" altLang="zh-CN" sz="3200" b="1" dirty="0">
                <a:latin typeface="宋体" panose="02010600030101010101" pitchFamily="2" charset="-122"/>
                <a:ea typeface="宋体" panose="02010600030101010101" pitchFamily="2" charset="-122"/>
                <a:cs typeface="Times New Roman" panose="02020603050405020304" pitchFamily="18" charset="0"/>
              </a:rPr>
              <a:t>26</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条：决议可撤销</a:t>
            </a:r>
          </a:p>
          <a:p>
            <a:pPr>
              <a:lnSpc>
                <a:spcPct val="100000"/>
              </a:lnSpc>
              <a:buFont typeface="Wingdings" panose="05000000000000000000" pitchFamily="2" charset="2"/>
              <a:buChar char="Ø"/>
              <a:tabLst>
                <a:tab pos="0" algn="l"/>
              </a:tabLst>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新《公司法》第</a:t>
            </a:r>
            <a:r>
              <a:rPr lang="en-US" altLang="zh-CN" sz="3200" b="1" dirty="0">
                <a:latin typeface="宋体" panose="02010600030101010101" pitchFamily="2" charset="-122"/>
                <a:ea typeface="宋体" panose="02010600030101010101" pitchFamily="2" charset="-122"/>
                <a:cs typeface="Times New Roman" panose="02020603050405020304" pitchFamily="18" charset="0"/>
              </a:rPr>
              <a:t>27</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条：决议不成立</a:t>
            </a:r>
            <a:endParaRPr lang="en-US" altLang="zh-CN" sz="3200" b="1" dirty="0">
              <a:latin typeface="宋体" panose="02010600030101010101" pitchFamily="2" charset="-122"/>
              <a:ea typeface="宋体" panose="02010600030101010101" pitchFamily="2"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3200" b="1" dirty="0">
                <a:latin typeface="宋体" panose="02010600030101010101" pitchFamily="2" charset="-122"/>
                <a:ea typeface="宋体" panose="02010600030101010101" pitchFamily="2" charset="-122"/>
                <a:cs typeface="Times New Roman" panose="02020603050405020304" pitchFamily="18" charset="0"/>
              </a:rPr>
              <a:t>新《公司法》第</a:t>
            </a:r>
            <a:r>
              <a:rPr lang="en-US" altLang="zh-CN" sz="3200" b="1" dirty="0">
                <a:latin typeface="宋体" panose="02010600030101010101" pitchFamily="2" charset="-122"/>
                <a:ea typeface="宋体" panose="02010600030101010101" pitchFamily="2" charset="-122"/>
                <a:cs typeface="Times New Roman" panose="02020603050405020304" pitchFamily="18" charset="0"/>
              </a:rPr>
              <a:t>28</a:t>
            </a:r>
            <a:r>
              <a:rPr lang="zh-CN" altLang="en-US" sz="3200" b="1" dirty="0">
                <a:latin typeface="宋体" panose="02010600030101010101" pitchFamily="2" charset="-122"/>
                <a:ea typeface="宋体" panose="02010600030101010101" pitchFamily="2" charset="-122"/>
                <a:cs typeface="Times New Roman" panose="02020603050405020304" pitchFamily="18" charset="0"/>
              </a:rPr>
              <a:t>条：决议瑕疵的效力</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1083668" y="455616"/>
            <a:ext cx="3954929" cy="646331"/>
          </a:xfrm>
          <a:prstGeom prst="rect">
            <a:avLst/>
          </a:prstGeom>
          <a:noFill/>
        </p:spPr>
        <p:txBody>
          <a:bodyPr wrap="none" rtlCol="0">
            <a:spAutoFit/>
          </a:bodyPr>
          <a:lstStyle/>
          <a:p>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公司决议制度体系</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内容占位符 4"/>
          <p:cNvSpPr>
            <a:spLocks noGrp="1"/>
          </p:cNvSpPr>
          <p:nvPr>
            <p:ph idx="1"/>
          </p:nvPr>
        </p:nvSpPr>
        <p:spPr>
          <a:xfrm>
            <a:off x="766483" y="1698625"/>
            <a:ext cx="10762578" cy="4271869"/>
          </a:xfrm>
        </p:spPr>
        <p:txBody>
          <a:bodyPr>
            <a:normAutofit/>
          </a:bodyPr>
          <a:lstStyle/>
          <a:p>
            <a:pPr>
              <a:lnSpc>
                <a:spcPct val="100000"/>
              </a:lnSpc>
              <a:buFont typeface="Wingdings" panose="05000000000000000000" pitchFamily="2" charset="2"/>
              <a:buChar char="p"/>
            </a:pPr>
            <a:r>
              <a:rPr lang="zh-CN" altLang="en-US" b="1" dirty="0">
                <a:latin typeface="宋体" pitchFamily="2" charset="-122"/>
                <a:ea typeface="宋体" pitchFamily="2" charset="-122"/>
                <a:cs typeface="Times New Roman" panose="02020603050405020304" pitchFamily="18" charset="0"/>
              </a:rPr>
              <a:t>采用电子通信方式作出决议的法律效力</a:t>
            </a:r>
            <a:endParaRPr lang="en-US" altLang="zh-CN" b="1" dirty="0">
              <a:latin typeface="宋体" pitchFamily="2" charset="-122"/>
              <a:ea typeface="宋体" pitchFamily="2" charset="-122"/>
              <a:cs typeface="Times New Roman" panose="02020603050405020304" pitchFamily="18" charset="0"/>
            </a:endParaRPr>
          </a:p>
          <a:p>
            <a:pPr>
              <a:lnSpc>
                <a:spcPct val="100000"/>
              </a:lnSpc>
              <a:buFont typeface="Wingdings" panose="05000000000000000000" pitchFamily="2" charset="2"/>
              <a:buChar char="Ø"/>
            </a:pPr>
            <a:r>
              <a:rPr lang="zh-CN" altLang="en-US" b="1" u="sng" dirty="0">
                <a:solidFill>
                  <a:srgbClr val="FF0000"/>
                </a:solidFill>
                <a:latin typeface="宋体" pitchFamily="2" charset="-122"/>
                <a:ea typeface="宋体" pitchFamily="2" charset="-122"/>
              </a:rPr>
              <a:t>新《公司法》第</a:t>
            </a:r>
            <a:r>
              <a:rPr lang="en-US" altLang="zh-CN" b="1" u="sng" dirty="0">
                <a:solidFill>
                  <a:srgbClr val="FF0000"/>
                </a:solidFill>
                <a:latin typeface="宋体" pitchFamily="2" charset="-122"/>
                <a:ea typeface="宋体" pitchFamily="2" charset="-122"/>
              </a:rPr>
              <a:t>24</a:t>
            </a:r>
            <a:r>
              <a:rPr lang="zh-CN" altLang="en-US" b="1" u="sng" dirty="0">
                <a:solidFill>
                  <a:srgbClr val="FF0000"/>
                </a:solidFill>
                <a:latin typeface="宋体" pitchFamily="2" charset="-122"/>
                <a:ea typeface="宋体" pitchFamily="2" charset="-122"/>
              </a:rPr>
              <a:t>条：</a:t>
            </a:r>
            <a:r>
              <a:rPr lang="zh-CN" altLang="en-US" b="1" dirty="0">
                <a:latin typeface="宋体" pitchFamily="2" charset="-122"/>
                <a:ea typeface="宋体" pitchFamily="2" charset="-122"/>
              </a:rPr>
              <a:t>公司股东会、董事会、监事会召开会议和表决可以采用电子通信方式，</a:t>
            </a:r>
            <a:r>
              <a:rPr lang="zh-CN" altLang="en-US" b="1" u="sng" dirty="0">
                <a:latin typeface="宋体" pitchFamily="2" charset="-122"/>
                <a:ea typeface="宋体" pitchFamily="2" charset="-122"/>
              </a:rPr>
              <a:t>公司章程另有规定的除外</a:t>
            </a:r>
            <a:r>
              <a:rPr lang="zh-CN" altLang="en-US" b="1" dirty="0">
                <a:latin typeface="宋体" pitchFamily="2" charset="-122"/>
                <a:ea typeface="宋体" pitchFamily="2" charset="-122"/>
              </a:rPr>
              <a:t>。</a:t>
            </a:r>
          </a:p>
          <a:p>
            <a:pPr>
              <a:lnSpc>
                <a:spcPct val="100000"/>
              </a:lnSpc>
              <a:buFont typeface="Wingdings" pitchFamily="2" charset="2"/>
              <a:buChar char="p"/>
            </a:pPr>
            <a:r>
              <a:rPr lang="zh-CN" altLang="en-US" b="1" dirty="0">
                <a:latin typeface="宋体" pitchFamily="2" charset="-122"/>
                <a:ea typeface="宋体" pitchFamily="2" charset="-122"/>
              </a:rPr>
              <a:t>为什么要在法律中设专条规定决议的电子通信方式？ </a:t>
            </a:r>
            <a:endParaRPr lang="en-US" altLang="zh-CN" b="1" dirty="0">
              <a:latin typeface="宋体" pitchFamily="2" charset="-122"/>
              <a:ea typeface="宋体" pitchFamily="2" charset="-122"/>
            </a:endParaRPr>
          </a:p>
          <a:p>
            <a:pPr>
              <a:lnSpc>
                <a:spcPct val="100000"/>
              </a:lnSpc>
              <a:buFont typeface="Wingdings" pitchFamily="2" charset="2"/>
              <a:buChar char="p"/>
            </a:pPr>
            <a:r>
              <a:rPr lang="zh-CN" altLang="en-US" b="1" dirty="0">
                <a:latin typeface="宋体" pitchFamily="2" charset="-122"/>
                <a:ea typeface="宋体" pitchFamily="2" charset="-122"/>
              </a:rPr>
              <a:t>什么是电子通信方式？如何界定电子通信方式？</a:t>
            </a:r>
            <a:endParaRPr lang="en-US" altLang="zh-CN" b="1" dirty="0">
              <a:latin typeface="宋体" pitchFamily="2" charset="-122"/>
              <a:ea typeface="宋体" pitchFamily="2" charset="-122"/>
            </a:endParaRPr>
          </a:p>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要点：条文意义、会议类型、适用事项、电子通信、置入模式、例外情形</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zh-CN" altLang="en-US"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205948" y="545243"/>
            <a:ext cx="61490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1.</a:t>
            </a: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电子通讯表决</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457740" y="1674249"/>
            <a:ext cx="9992138" cy="4777007"/>
          </a:xfrm>
        </p:spPr>
        <p:txBody>
          <a:bodyPr>
            <a:normAutofit/>
          </a:bodyPr>
          <a:lstStyle/>
          <a:p>
            <a:pPr marL="0" indent="0">
              <a:lnSpc>
                <a:spcPct val="110000"/>
              </a:lnSpc>
              <a:buNone/>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第一部分 </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2023</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年公司法修订总体评估</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None/>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第二部分 公司治理改革及其影响</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None/>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第三部分 公司资本制度变革与影响</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None/>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第四部分 控股股东与董监高的履职与问责</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None/>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第五部分 国家出资公司组织机构的特别规定</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None/>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325218" y="406744"/>
            <a:ext cx="1441420" cy="830997"/>
          </a:xfrm>
          <a:prstGeom prst="rect">
            <a:avLst/>
          </a:prstGeom>
          <a:noFill/>
        </p:spPr>
        <p:txBody>
          <a:bodyPr wrap="none" rtlCol="0">
            <a:spAutoFit/>
          </a:bodyPr>
          <a:lstStyle/>
          <a:p>
            <a:r>
              <a:rPr lang="zh-CN" altLang="en-US" sz="48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目次</a:t>
            </a:r>
            <a:endParaRPr lang="en-US" altLang="zh-CN" sz="48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内容占位符 4"/>
          <p:cNvSpPr>
            <a:spLocks noGrp="1"/>
          </p:cNvSpPr>
          <p:nvPr>
            <p:ph idx="1"/>
          </p:nvPr>
        </p:nvSpPr>
        <p:spPr>
          <a:xfrm>
            <a:off x="1271905" y="1908175"/>
            <a:ext cx="9380855" cy="4073525"/>
          </a:xfrm>
        </p:spPr>
        <p:txBody>
          <a:bodyPr>
            <a:normAutofit fontScale="92500"/>
          </a:bodyPr>
          <a:lstStyle/>
          <a:p>
            <a:pPr>
              <a:lnSpc>
                <a:spcPct val="100000"/>
              </a:lnSpc>
              <a:buFont typeface="Wingdings" panose="05000000000000000000" pitchFamily="2" charset="2"/>
              <a:buChar char="p"/>
              <a:tabLst>
                <a:tab pos="0" algn="l"/>
              </a:tabLst>
            </a:pPr>
            <a:r>
              <a:rPr lang="zh-CN" altLang="en-US" b="1" u="sng" dirty="0">
                <a:solidFill>
                  <a:srgbClr val="FF0000"/>
                </a:solidFill>
                <a:latin typeface="SimHei" panose="02010609060101010101" pitchFamily="49" charset="-122"/>
                <a:ea typeface="SimHei" panose="02010609060101010101" pitchFamily="49" charset="-122"/>
              </a:rPr>
              <a:t>新《公司法》第</a:t>
            </a:r>
            <a:r>
              <a:rPr lang="en-US" altLang="zh-CN" b="1" u="sng" dirty="0">
                <a:solidFill>
                  <a:srgbClr val="FF0000"/>
                </a:solidFill>
                <a:latin typeface="SimHei" panose="02010609060101010101" pitchFamily="49" charset="-122"/>
                <a:ea typeface="SimHei" panose="02010609060101010101" pitchFamily="49" charset="-122"/>
              </a:rPr>
              <a:t>25</a:t>
            </a:r>
            <a:r>
              <a:rPr lang="zh-CN" altLang="en-US" b="1" u="sng" dirty="0">
                <a:solidFill>
                  <a:srgbClr val="FF0000"/>
                </a:solidFill>
                <a:latin typeface="SimHei" panose="02010609060101010101" pitchFamily="49" charset="-122"/>
                <a:ea typeface="SimHei" panose="02010609060101010101" pitchFamily="49" charset="-122"/>
              </a:rPr>
              <a:t>条：</a:t>
            </a:r>
            <a:r>
              <a:rPr lang="en-US" altLang="zh-CN" b="1" u="sng" dirty="0">
                <a:solidFill>
                  <a:srgbClr val="FF0000"/>
                </a:solidFill>
                <a:latin typeface="SimHei" panose="02010609060101010101" pitchFamily="49" charset="-122"/>
                <a:ea typeface="SimHei" panose="02010609060101010101" pitchFamily="49" charset="-122"/>
              </a:rPr>
              <a:t>【</a:t>
            </a:r>
            <a:r>
              <a:rPr lang="zh-CN" altLang="en-US" b="1" u="sng" dirty="0">
                <a:solidFill>
                  <a:srgbClr val="FF0000"/>
                </a:solidFill>
                <a:latin typeface="SimHei" panose="02010609060101010101" pitchFamily="49" charset="-122"/>
                <a:ea typeface="SimHei" panose="02010609060101010101" pitchFamily="49" charset="-122"/>
              </a:rPr>
              <a:t>决议无效</a:t>
            </a:r>
            <a:r>
              <a:rPr lang="en-US" altLang="zh-CN" b="1" u="sng" dirty="0">
                <a:solidFill>
                  <a:srgbClr val="FF0000"/>
                </a:solidFill>
                <a:latin typeface="SimHei" panose="02010609060101010101" pitchFamily="49" charset="-122"/>
                <a:ea typeface="SimHei" panose="02010609060101010101" pitchFamily="49" charset="-122"/>
              </a:rPr>
              <a:t>】</a:t>
            </a:r>
          </a:p>
          <a:p>
            <a:pPr>
              <a:lnSpc>
                <a:spcPct val="100000"/>
              </a:lnSpc>
              <a:buFont typeface="Wingdings" panose="05000000000000000000" pitchFamily="2" charset="2"/>
              <a:buChar char="Ø"/>
              <a:tabLst>
                <a:tab pos="0" algn="l"/>
              </a:tabLst>
            </a:pPr>
            <a:r>
              <a:rPr lang="zh-CN" altLang="en-US" b="1" dirty="0">
                <a:latin typeface="宋体" pitchFamily="2" charset="-122"/>
                <a:ea typeface="宋体" pitchFamily="2" charset="-122"/>
              </a:rPr>
              <a:t>公司股东会、董事会的决议内容违反法律、行政法规的无效。</a:t>
            </a:r>
          </a:p>
          <a:p>
            <a:pPr>
              <a:lnSpc>
                <a:spcPct val="100000"/>
              </a:lnSpc>
              <a:buFont typeface="Wingdings" panose="05000000000000000000" pitchFamily="2" charset="2"/>
              <a:buChar char="Ø"/>
              <a:tabLst>
                <a:tab pos="0" algn="l"/>
              </a:tabLst>
            </a:pPr>
            <a:r>
              <a:rPr lang="zh-CN" altLang="en-US" b="1" dirty="0">
                <a:latin typeface="宋体" pitchFamily="2" charset="-122"/>
                <a:ea typeface="宋体" pitchFamily="2" charset="-122"/>
                <a:cs typeface="Times New Roman" panose="02020603050405020304" pitchFamily="18" charset="0"/>
              </a:rPr>
              <a:t>问题：决议无效如何判断？</a:t>
            </a:r>
            <a:endParaRPr lang="en-US" altLang="zh-CN" b="1" dirty="0">
              <a:latin typeface="宋体" pitchFamily="2" charset="-122"/>
              <a:ea typeface="宋体" pitchFamily="2" charset="-122"/>
              <a:cs typeface="Times New Roman" panose="02020603050405020304" pitchFamily="18" charset="0"/>
            </a:endParaRPr>
          </a:p>
          <a:p>
            <a:pPr marR="60960">
              <a:lnSpc>
                <a:spcPct val="100000"/>
              </a:lnSpc>
              <a:buFont typeface="Wingdings" panose="05000000000000000000" pitchFamily="2" charset="2"/>
              <a:buChar char="p"/>
              <a:tabLst>
                <a:tab pos="0" algn="l"/>
              </a:tabLst>
            </a:pPr>
            <a:r>
              <a:rPr lang="en-US" altLang="zh-CN" b="1" u="sng" dirty="0">
                <a:solidFill>
                  <a:srgbClr val="FF0000"/>
                </a:solidFill>
                <a:latin typeface="SimHei" panose="02010609060101010101" pitchFamily="49" charset="-122"/>
                <a:ea typeface="SimHei" panose="02010609060101010101" pitchFamily="49" charset="-122"/>
              </a:rPr>
              <a:t>《</a:t>
            </a:r>
            <a:r>
              <a:rPr lang="zh-CN" altLang="en-US" b="1" u="sng" dirty="0">
                <a:solidFill>
                  <a:srgbClr val="FF0000"/>
                </a:solidFill>
                <a:latin typeface="SimHei" panose="02010609060101010101" pitchFamily="49" charset="-122"/>
                <a:ea typeface="SimHei" panose="02010609060101010101" pitchFamily="49" charset="-122"/>
              </a:rPr>
              <a:t>民法典</a:t>
            </a:r>
            <a:r>
              <a:rPr lang="en-US" altLang="zh-CN" b="1" u="sng" dirty="0">
                <a:solidFill>
                  <a:srgbClr val="FF0000"/>
                </a:solidFill>
                <a:latin typeface="SimHei" panose="02010609060101010101" pitchFamily="49" charset="-122"/>
                <a:ea typeface="SimHei" panose="02010609060101010101" pitchFamily="49" charset="-122"/>
              </a:rPr>
              <a:t>》</a:t>
            </a:r>
            <a:r>
              <a:rPr lang="zh-CN" altLang="zh-CN" b="1" u="sng" dirty="0">
                <a:solidFill>
                  <a:srgbClr val="FF0000"/>
                </a:solidFill>
                <a:latin typeface="SimHei" panose="02010609060101010101" pitchFamily="49" charset="-122"/>
                <a:ea typeface="SimHei" panose="02010609060101010101" pitchFamily="49" charset="-122"/>
              </a:rPr>
              <a:t>第</a:t>
            </a:r>
            <a:r>
              <a:rPr lang="en-US" altLang="zh-CN" b="1" u="sng" dirty="0">
                <a:solidFill>
                  <a:srgbClr val="FF0000"/>
                </a:solidFill>
                <a:latin typeface="SimHei" panose="02010609060101010101" pitchFamily="49" charset="-122"/>
                <a:ea typeface="SimHei" panose="02010609060101010101" pitchFamily="49" charset="-122"/>
              </a:rPr>
              <a:t>153</a:t>
            </a:r>
            <a:r>
              <a:rPr lang="zh-CN" altLang="zh-CN" b="1" u="sng" dirty="0">
                <a:solidFill>
                  <a:srgbClr val="FF0000"/>
                </a:solidFill>
                <a:latin typeface="SimHei" panose="02010609060101010101" pitchFamily="49" charset="-122"/>
                <a:ea typeface="SimHei" panose="02010609060101010101" pitchFamily="49" charset="-122"/>
              </a:rPr>
              <a:t>条【违反强制性规定和违背公序良俗的民事法律行为效力】</a:t>
            </a:r>
          </a:p>
          <a:p>
            <a:pPr marR="60960">
              <a:lnSpc>
                <a:spcPct val="100000"/>
              </a:lnSpc>
              <a:buFont typeface="Wingdings" pitchFamily="2" charset="2"/>
              <a:buChar char="Ø"/>
              <a:tabLst>
                <a:tab pos="0" algn="l"/>
              </a:tabLst>
            </a:pPr>
            <a:r>
              <a:rPr lang="zh-CN" altLang="zh-CN" b="1" dirty="0">
                <a:latin typeface="宋体" pitchFamily="2" charset="-122"/>
                <a:ea typeface="宋体" pitchFamily="2" charset="-122"/>
              </a:rPr>
              <a:t>违反法律、行政法规的强制性规定的民事法律行为无效。但是，该强制性规定不导致该民事法律行为无效的除外。</a:t>
            </a:r>
          </a:p>
          <a:p>
            <a:pPr marR="60960">
              <a:lnSpc>
                <a:spcPct val="100000"/>
              </a:lnSpc>
              <a:buFont typeface="Wingdings" pitchFamily="2" charset="2"/>
              <a:buChar char="Ø"/>
              <a:tabLst>
                <a:tab pos="0" algn="l"/>
              </a:tabLst>
            </a:pPr>
            <a:r>
              <a:rPr lang="zh-CN" altLang="zh-CN" b="1" dirty="0">
                <a:latin typeface="宋体" pitchFamily="2" charset="-122"/>
                <a:ea typeface="宋体" pitchFamily="2" charset="-122"/>
              </a:rPr>
              <a:t>违背公序良俗的民事法律行为无效。</a:t>
            </a:r>
          </a:p>
          <a:p>
            <a:pPr>
              <a:lnSpc>
                <a:spcPct val="100000"/>
              </a:lnSpc>
              <a:buFont typeface="Wingdings" panose="05000000000000000000" pitchFamily="2" charset="2"/>
              <a:buChar char="Ø"/>
              <a:tabLst>
                <a:tab pos="0" algn="l"/>
              </a:tabLst>
            </a:pPr>
            <a:endParaRPr lang="zh-CN" altLang="en-US"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166191" y="503583"/>
            <a:ext cx="59729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2.</a:t>
            </a: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决议无效的情形与类型</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689021" y="476518"/>
            <a:ext cx="10664780" cy="5700445"/>
          </a:xfrm>
        </p:spPr>
        <p:txBody>
          <a:bodyPr>
            <a:noAutofit/>
          </a:bodyPr>
          <a:lstStyle/>
          <a:p>
            <a:pPr>
              <a:lnSpc>
                <a:spcPct val="120000"/>
              </a:lnSpc>
              <a:buFont typeface="Wingdings" panose="05000000000000000000" pitchFamily="2" charset="2"/>
              <a:buChar char="p"/>
            </a:pPr>
            <a:r>
              <a:rPr lang="en-US" altLang="zh-CN" sz="26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600" b="1" dirty="0">
                <a:latin typeface="黑体" panose="02010609060101010101" pitchFamily="49" charset="-122"/>
                <a:ea typeface="黑体" panose="02010609060101010101" pitchFamily="49" charset="-122"/>
                <a:cs typeface="Times New Roman" panose="02020603050405020304" pitchFamily="18" charset="0"/>
              </a:rPr>
              <a:t> 决议撤销规则</a:t>
            </a:r>
            <a:endParaRPr lang="en-US" altLang="zh-CN" sz="2600" b="1" dirty="0">
              <a:latin typeface="黑体" panose="02010609060101010101" pitchFamily="49" charset="-122"/>
              <a:ea typeface="黑体" panose="02010609060101010101" pitchFamily="49" charset="-122"/>
              <a:cs typeface="Times New Roman" panose="02020603050405020304" pitchFamily="18" charset="0"/>
            </a:endParaRPr>
          </a:p>
        </p:txBody>
      </p:sp>
      <p:graphicFrame>
        <p:nvGraphicFramePr>
          <p:cNvPr id="6" name="表格 5"/>
          <p:cNvGraphicFramePr/>
          <p:nvPr/>
        </p:nvGraphicFramePr>
        <p:xfrm>
          <a:off x="838199" y="1102303"/>
          <a:ext cx="10319235" cy="5279179"/>
        </p:xfrm>
        <a:graphic>
          <a:graphicData uri="http://schemas.openxmlformats.org/drawingml/2006/table">
            <a:tbl>
              <a:tblPr firstRow="1" bandRow="1">
                <a:tableStyleId>{5C22544A-7EE6-4342-B048-85BDC9FD1C3A}</a:tableStyleId>
              </a:tblPr>
              <a:tblGrid>
                <a:gridCol w="3555611">
                  <a:extLst>
                    <a:ext uri="{9D8B030D-6E8A-4147-A177-3AD203B41FA5}">
                      <a16:colId xmlns:a16="http://schemas.microsoft.com/office/drawing/2014/main" val="20000"/>
                    </a:ext>
                  </a:extLst>
                </a:gridCol>
                <a:gridCol w="6763624">
                  <a:extLst>
                    <a:ext uri="{9D8B030D-6E8A-4147-A177-3AD203B41FA5}">
                      <a16:colId xmlns:a16="http://schemas.microsoft.com/office/drawing/2014/main" val="20001"/>
                    </a:ext>
                  </a:extLst>
                </a:gridCol>
              </a:tblGrid>
              <a:tr h="513101">
                <a:tc>
                  <a:txBody>
                    <a:bodyPr/>
                    <a:lstStyle/>
                    <a:p>
                      <a:pPr algn="ctr"/>
                      <a:r>
                        <a:rPr lang="en-US" altLang="zh-CN" sz="2100" dirty="0">
                          <a:latin typeface="宋体" pitchFamily="2" charset="-122"/>
                          <a:ea typeface="宋体" pitchFamily="2" charset="-122"/>
                        </a:rPr>
                        <a:t>2018</a:t>
                      </a:r>
                      <a:r>
                        <a:rPr lang="zh-CN" altLang="en-US" sz="2100" dirty="0">
                          <a:latin typeface="宋体" pitchFamily="2" charset="-122"/>
                          <a:ea typeface="宋体" pitchFamily="2" charset="-122"/>
                        </a:rPr>
                        <a:t>《公司法》</a:t>
                      </a:r>
                      <a:r>
                        <a:rPr lang="zh-CN" altLang="en-US" sz="2100" b="1" dirty="0">
                          <a:latin typeface="宋体" pitchFamily="2" charset="-122"/>
                          <a:ea typeface="宋体" pitchFamily="2" charset="-122"/>
                        </a:rPr>
                        <a:t>第</a:t>
                      </a:r>
                      <a:r>
                        <a:rPr lang="en-US" altLang="zh-CN" sz="2100" b="1" dirty="0">
                          <a:latin typeface="宋体" pitchFamily="2" charset="-122"/>
                          <a:ea typeface="宋体" pitchFamily="2" charset="-122"/>
                        </a:rPr>
                        <a:t>22</a:t>
                      </a:r>
                      <a:r>
                        <a:rPr lang="zh-CN" altLang="en-US" sz="2100" b="1" dirty="0">
                          <a:latin typeface="宋体" pitchFamily="2" charset="-122"/>
                          <a:ea typeface="宋体" pitchFamily="2" charset="-122"/>
                        </a:rPr>
                        <a:t>条</a:t>
                      </a:r>
                      <a:endParaRPr lang="zh-CN" altLang="en-US" sz="2100" dirty="0">
                        <a:latin typeface="宋体" pitchFamily="2" charset="-122"/>
                        <a:ea typeface="宋体" pitchFamily="2" charset="-122"/>
                      </a:endParaRPr>
                    </a:p>
                  </a:txBody>
                  <a:tcPr/>
                </a:tc>
                <a:tc>
                  <a:txBody>
                    <a:bodyPr/>
                    <a:lstStyle/>
                    <a:p>
                      <a:pPr algn="ctr"/>
                      <a:r>
                        <a:rPr lang="zh-CN" altLang="en-US" sz="2100" dirty="0">
                          <a:latin typeface="宋体" pitchFamily="2" charset="-122"/>
                          <a:ea typeface="宋体" pitchFamily="2" charset="-122"/>
                        </a:rPr>
                        <a:t>新《公司法》第</a:t>
                      </a:r>
                      <a:r>
                        <a:rPr lang="en-US" altLang="zh-CN" sz="2100" dirty="0">
                          <a:latin typeface="宋体" pitchFamily="2" charset="-122"/>
                          <a:ea typeface="宋体" pitchFamily="2" charset="-122"/>
                        </a:rPr>
                        <a:t>26</a:t>
                      </a:r>
                      <a:r>
                        <a:rPr lang="zh-CN" altLang="en-US" sz="2100" dirty="0">
                          <a:latin typeface="宋体" pitchFamily="2" charset="-122"/>
                          <a:ea typeface="宋体" pitchFamily="2" charset="-122"/>
                        </a:rPr>
                        <a:t>条</a:t>
                      </a:r>
                    </a:p>
                  </a:txBody>
                  <a:tcPr/>
                </a:tc>
                <a:extLst>
                  <a:ext uri="{0D108BD9-81ED-4DB2-BD59-A6C34878D82A}">
                    <a16:rowId xmlns:a16="http://schemas.microsoft.com/office/drawing/2014/main" val="10000"/>
                  </a:ext>
                </a:extLst>
              </a:tr>
              <a:tr h="4766078">
                <a:tc>
                  <a:txBody>
                    <a:bodyPr/>
                    <a:lstStyle/>
                    <a:p>
                      <a:pPr marL="0" indent="450850"/>
                      <a:r>
                        <a:rPr lang="zh-CN" altLang="en-US" sz="2400" dirty="0">
                          <a:latin typeface="宋体" pitchFamily="2" charset="-122"/>
                          <a:ea typeface="宋体" pitchFamily="2" charset="-122"/>
                        </a:rPr>
                        <a:t>股东会或者股东大会、董事会的会议召集程序、表决方式违反法律、行政法规或者公司章程，或者决议内容违反公司章程的，</a:t>
                      </a:r>
                      <a:r>
                        <a:rPr lang="zh-CN" altLang="en-US" sz="2400" dirty="0">
                          <a:solidFill>
                            <a:srgbClr val="FF0000"/>
                          </a:solidFill>
                          <a:latin typeface="宋体" pitchFamily="2" charset="-122"/>
                          <a:ea typeface="宋体" pitchFamily="2" charset="-122"/>
                        </a:rPr>
                        <a:t>股东</a:t>
                      </a:r>
                      <a:r>
                        <a:rPr lang="zh-CN" altLang="en-US" sz="2400" dirty="0">
                          <a:latin typeface="宋体" pitchFamily="2" charset="-122"/>
                          <a:ea typeface="宋体" pitchFamily="2" charset="-122"/>
                        </a:rPr>
                        <a:t>可以自决议作出之日起六十日内，请求人民法院撤销。</a:t>
                      </a:r>
                    </a:p>
                    <a:p>
                      <a:pPr marL="0" indent="450850"/>
                      <a:r>
                        <a:rPr lang="zh-CN" altLang="en-US" sz="2400" dirty="0">
                          <a:solidFill>
                            <a:srgbClr val="FF0000"/>
                          </a:solidFill>
                          <a:latin typeface="宋体" pitchFamily="2" charset="-122"/>
                          <a:ea typeface="宋体" pitchFamily="2" charset="-122"/>
                        </a:rPr>
                        <a:t>股东依照前款规定提起诉讼的，人民法院可以应公司的请求，要求股东提供相应担保。</a:t>
                      </a:r>
                    </a:p>
                  </a:txBody>
                  <a:tcPr/>
                </a:tc>
                <a:tc>
                  <a:txBody>
                    <a:bodyPr/>
                    <a:lstStyle/>
                    <a:p>
                      <a:pPr marL="0" indent="541655"/>
                      <a:r>
                        <a:rPr sz="2400" dirty="0">
                          <a:latin typeface="宋体" pitchFamily="2" charset="-122"/>
                          <a:ea typeface="宋体" pitchFamily="2" charset="-122"/>
                        </a:rPr>
                        <a:t>公司股东会、董事会的会议召集程序、表决方式违反法律、行政法规或者公司章程，或者决议内容违反公司章程的，</a:t>
                      </a:r>
                      <a:r>
                        <a:rPr sz="2400" dirty="0">
                          <a:solidFill>
                            <a:srgbClr val="FF0000"/>
                          </a:solidFill>
                          <a:latin typeface="宋体" pitchFamily="2" charset="-122"/>
                          <a:ea typeface="宋体" pitchFamily="2" charset="-122"/>
                        </a:rPr>
                        <a:t>股东</a:t>
                      </a:r>
                      <a:r>
                        <a:rPr sz="2400" dirty="0">
                          <a:latin typeface="宋体" pitchFamily="2" charset="-122"/>
                          <a:ea typeface="宋体" pitchFamily="2" charset="-122"/>
                        </a:rPr>
                        <a:t>自决议作出之日起六十日内，可以请求人民法院撤销。但是，股东会、董事会的会议召集程序或者表决方式仅有轻微瑕疵，对决议未产生实质影响的除外。</a:t>
                      </a:r>
                    </a:p>
                    <a:p>
                      <a:pPr marL="0" indent="541655"/>
                      <a:r>
                        <a:rPr sz="2400" dirty="0">
                          <a:latin typeface="宋体" pitchFamily="2" charset="-122"/>
                          <a:ea typeface="宋体" pitchFamily="2" charset="-122"/>
                        </a:rPr>
                        <a:t> </a:t>
                      </a:r>
                      <a:r>
                        <a:rPr sz="2400" u="sng" dirty="0">
                          <a:solidFill>
                            <a:srgbClr val="FF0000"/>
                          </a:solidFill>
                          <a:latin typeface="宋体" pitchFamily="2" charset="-122"/>
                          <a:ea typeface="宋体" pitchFamily="2" charset="-122"/>
                        </a:rPr>
                        <a:t>未被通知参加股东会会议的股东</a:t>
                      </a:r>
                      <a:r>
                        <a:rPr sz="2400" u="sng" dirty="0">
                          <a:latin typeface="宋体" pitchFamily="2" charset="-122"/>
                          <a:ea typeface="宋体" pitchFamily="2" charset="-122"/>
                        </a:rPr>
                        <a:t>自知道或者应当知道股东会决议作出之日起六十日内，可以请求人民法院撤销；</a:t>
                      </a:r>
                      <a:r>
                        <a:rPr sz="2400" u="sng" dirty="0">
                          <a:solidFill>
                            <a:srgbClr val="FF0000"/>
                          </a:solidFill>
                          <a:latin typeface="宋体" pitchFamily="2" charset="-122"/>
                          <a:ea typeface="宋体" pitchFamily="2" charset="-122"/>
                        </a:rPr>
                        <a:t>自决议作出之日起一年内</a:t>
                      </a:r>
                      <a:r>
                        <a:rPr sz="2400" u="sng" dirty="0">
                          <a:latin typeface="宋体" pitchFamily="2" charset="-122"/>
                          <a:ea typeface="宋体" pitchFamily="2" charset="-122"/>
                        </a:rPr>
                        <a:t>没有行使撤销权的，撤销权消灭。</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内容占位符 4"/>
          <p:cNvSpPr>
            <a:spLocks noGrp="1"/>
          </p:cNvSpPr>
          <p:nvPr>
            <p:ph idx="1"/>
          </p:nvPr>
        </p:nvSpPr>
        <p:spPr>
          <a:xfrm>
            <a:off x="967410" y="1802296"/>
            <a:ext cx="8995126" cy="4179404"/>
          </a:xfrm>
        </p:spPr>
        <p:txBody>
          <a:bodyPr>
            <a:normAutofit/>
          </a:bodyPr>
          <a:lstStyle/>
          <a:p>
            <a:pPr>
              <a:lnSpc>
                <a:spcPct val="100000"/>
              </a:lnSpc>
              <a:buFont typeface="Wingdings" panose="05000000000000000000" pitchFamily="2" charset="2"/>
              <a:buChar char="p"/>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27</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条：有下列情形之一的</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公司股东会、董事会的决议不成立：</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marL="0" indent="541655">
              <a:lnSpc>
                <a:spcPct val="100000"/>
              </a:lnSpc>
              <a:buFont typeface="Wingdings" panose="05000000000000000000" pitchFamily="2" charset="2"/>
              <a:buChar char="Ø"/>
              <a:tabLst>
                <a:tab pos="269875" algn="l"/>
              </a:tabLst>
            </a:pP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一</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未召开股东会、董事会会议作出决议</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p>
          <a:p>
            <a:pPr marL="0" indent="541655">
              <a:lnSpc>
                <a:spcPct val="100000"/>
              </a:lnSpc>
              <a:buFont typeface="Wingdings" panose="05000000000000000000" pitchFamily="2" charset="2"/>
              <a:buChar char="Ø"/>
              <a:tabLst>
                <a:tab pos="269875" algn="l"/>
              </a:tabLst>
            </a:pP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二</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股东会、董事会会议未对决议事项进行表决</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p>
          <a:p>
            <a:pPr marL="0" indent="541655">
              <a:lnSpc>
                <a:spcPct val="100000"/>
              </a:lnSpc>
              <a:buFont typeface="Wingdings" panose="05000000000000000000" pitchFamily="2" charset="2"/>
              <a:buChar char="Ø"/>
              <a:tabLst>
                <a:tab pos="269875" algn="l"/>
              </a:tabLst>
            </a:pP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三</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出席会议的人数或者所持表决权数未达到本法或者公司章程规定的人数或者所持表决权数</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p>
          <a:p>
            <a:pPr marL="0" indent="541655">
              <a:lnSpc>
                <a:spcPct val="100000"/>
              </a:lnSpc>
              <a:buFont typeface="Wingdings" panose="05000000000000000000" pitchFamily="2" charset="2"/>
              <a:buChar char="Ø"/>
              <a:tabLst>
                <a:tab pos="269875" algn="l"/>
              </a:tabLst>
            </a:pP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四</a:t>
            </a:r>
            <a:r>
              <a:rPr lang="en-US" altLang="zh-CN"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4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同意决议事项的人数或者所持表决权数未达到本法或者公司章程规定的人数或者所持表决权数</a:t>
            </a:r>
            <a:r>
              <a:rPr lang="zh-CN" altLang="en-US" sz="2400"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p>
          <a:p>
            <a:pPr marL="0" indent="0">
              <a:lnSpc>
                <a:spcPct val="100000"/>
              </a:lnSpc>
              <a:buFont typeface="Wingdings" panose="05000000000000000000" pitchFamily="2" charset="2"/>
              <a:buNone/>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86677" y="406744"/>
            <a:ext cx="43765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4.</a:t>
            </a: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新增决议不成立规则</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hidden="1">
            <a:extLst>
              <a:ext uri="{FF2B5EF4-FFF2-40B4-BE49-F238E27FC236}">
                <a16:creationId xmlns:a16="http://schemas.microsoft.com/office/drawing/2014/main" id="{016C325E-5B69-4D07-BBFB-7DB217A69D48}"/>
              </a:ext>
            </a:extLst>
          </p:cNvPr>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a:extLst>
              <a:ext uri="{FF2B5EF4-FFF2-40B4-BE49-F238E27FC236}">
                <a16:creationId xmlns:a16="http://schemas.microsoft.com/office/drawing/2014/main" id="{C7F24CC7-4B24-451B-9F3D-D98A922FB511}"/>
              </a:ext>
            </a:extLst>
          </p:cNvPr>
          <p:cNvSpPr>
            <a:spLocks noGrp="1"/>
          </p:cNvSpPr>
          <p:nvPr>
            <p:ph idx="1"/>
          </p:nvPr>
        </p:nvSpPr>
        <p:spPr>
          <a:xfrm>
            <a:off x="730469" y="725214"/>
            <a:ext cx="10623331" cy="5451749"/>
          </a:xfrm>
        </p:spPr>
        <p:txBody>
          <a:bodyPr>
            <a:normAutofit/>
          </a:bodyPr>
          <a:lstStyle/>
          <a:p>
            <a:pPr marL="0" indent="0">
              <a:lnSpc>
                <a:spcPct val="100000"/>
              </a:lnSpc>
              <a:buFont typeface="Wingdings" panose="05000000000000000000" pitchFamily="2" charset="2"/>
              <a:buChar char="p"/>
              <a:tabLst>
                <a:tab pos="0" algn="l"/>
              </a:tabLst>
            </a:pPr>
            <a:r>
              <a:rPr lang="zh-CN" altLang="en-US" sz="3600" b="1" dirty="0">
                <a:latin typeface="SimHei" panose="02010609060101010101" pitchFamily="49" charset="-122"/>
                <a:ea typeface="SimHei" panose="02010609060101010101" pitchFamily="49" charset="-122"/>
                <a:cs typeface="Times New Roman" panose="02020603050405020304" pitchFamily="18" charset="0"/>
              </a:rPr>
              <a:t>例外情形</a:t>
            </a:r>
            <a:r>
              <a:rPr lang="en-US" altLang="zh-CN" sz="3600" b="1" dirty="0">
                <a:latin typeface="SimHei" panose="02010609060101010101" pitchFamily="49" charset="-122"/>
                <a:ea typeface="SimHei" panose="02010609060101010101" pitchFamily="49" charset="-122"/>
                <a:cs typeface="Times New Roman" panose="02020603050405020304" pitchFamily="18" charset="0"/>
              </a:rPr>
              <a:t>:</a:t>
            </a:r>
            <a:r>
              <a:rPr lang="zh-CN" altLang="en-US" sz="3600" b="1" dirty="0">
                <a:latin typeface="SimHei" panose="02010609060101010101" pitchFamily="49" charset="-122"/>
                <a:ea typeface="SimHei" panose="02010609060101010101" pitchFamily="49" charset="-122"/>
                <a:cs typeface="Times New Roman" panose="02020603050405020304" pitchFamily="18" charset="0"/>
              </a:rPr>
              <a:t>新</a:t>
            </a:r>
            <a:r>
              <a:rPr lang="en-US" altLang="zh-CN" sz="3600" b="1" dirty="0">
                <a:latin typeface="SimHei" panose="02010609060101010101" pitchFamily="49" charset="-122"/>
                <a:ea typeface="SimHei" panose="02010609060101010101" pitchFamily="49" charset="-122"/>
                <a:cs typeface="Times New Roman" panose="02020603050405020304" pitchFamily="18" charset="0"/>
              </a:rPr>
              <a:t>《</a:t>
            </a:r>
            <a:r>
              <a:rPr lang="zh-CN" altLang="en-US" sz="3600" b="1" dirty="0">
                <a:latin typeface="SimHei" panose="02010609060101010101" pitchFamily="49" charset="-122"/>
                <a:ea typeface="SimHei" panose="02010609060101010101" pitchFamily="49" charset="-122"/>
                <a:cs typeface="Times New Roman" panose="02020603050405020304" pitchFamily="18" charset="0"/>
              </a:rPr>
              <a:t>公司法</a:t>
            </a:r>
            <a:r>
              <a:rPr lang="en-US" altLang="zh-CN" sz="3600" b="1" dirty="0">
                <a:latin typeface="SimHei" panose="02010609060101010101" pitchFamily="49" charset="-122"/>
                <a:ea typeface="SimHei" panose="02010609060101010101" pitchFamily="49" charset="-122"/>
                <a:cs typeface="Times New Roman" panose="02020603050405020304" pitchFamily="18" charset="0"/>
              </a:rPr>
              <a:t>》</a:t>
            </a:r>
            <a:r>
              <a:rPr lang="zh-CN" altLang="en-US" sz="3600" b="1" dirty="0">
                <a:latin typeface="SimHei" panose="02010609060101010101" pitchFamily="49" charset="-122"/>
                <a:ea typeface="SimHei" panose="02010609060101010101" pitchFamily="49" charset="-122"/>
                <a:cs typeface="Times New Roman" panose="02020603050405020304" pitchFamily="18" charset="0"/>
              </a:rPr>
              <a:t>第</a:t>
            </a:r>
            <a:r>
              <a:rPr lang="en-US" altLang="zh-CN" sz="3600" b="1" dirty="0">
                <a:latin typeface="SimHei" panose="02010609060101010101" pitchFamily="49" charset="-122"/>
                <a:ea typeface="SimHei" panose="02010609060101010101" pitchFamily="49" charset="-122"/>
                <a:cs typeface="Times New Roman" panose="02020603050405020304" pitchFamily="18" charset="0"/>
              </a:rPr>
              <a:t>59</a:t>
            </a:r>
            <a:r>
              <a:rPr lang="zh-CN" altLang="en-US" sz="3600" b="1" dirty="0">
                <a:latin typeface="SimHei" panose="02010609060101010101" pitchFamily="49" charset="-122"/>
                <a:ea typeface="SimHei" panose="02010609060101010101" pitchFamily="49" charset="-122"/>
                <a:cs typeface="Times New Roman" panose="02020603050405020304" pitchFamily="18" charset="0"/>
              </a:rPr>
              <a:t>条第</a:t>
            </a:r>
            <a:r>
              <a:rPr lang="en-US" altLang="zh-CN" sz="3600" b="1" dirty="0">
                <a:latin typeface="SimHei" panose="02010609060101010101" pitchFamily="49" charset="-122"/>
                <a:ea typeface="SimHei" panose="02010609060101010101" pitchFamily="49" charset="-122"/>
                <a:cs typeface="Times New Roman" panose="02020603050405020304" pitchFamily="18" charset="0"/>
              </a:rPr>
              <a:t>3</a:t>
            </a:r>
            <a:r>
              <a:rPr lang="zh-CN" altLang="en-US" sz="3600" b="1" dirty="0">
                <a:latin typeface="SimHei" panose="02010609060101010101" pitchFamily="49" charset="-122"/>
                <a:ea typeface="SimHei" panose="02010609060101010101" pitchFamily="49" charset="-122"/>
                <a:cs typeface="Times New Roman" panose="02020603050405020304" pitchFamily="18" charset="0"/>
              </a:rPr>
              <a:t>款：</a:t>
            </a:r>
            <a:endParaRPr lang="en-US" altLang="zh-CN" sz="3600" b="1" dirty="0">
              <a:latin typeface="SimHei" panose="02010609060101010101" pitchFamily="49" charset="-122"/>
              <a:ea typeface="SimHei" panose="02010609060101010101" pitchFamily="49" charset="-122"/>
              <a:cs typeface="Times New Roman" panose="02020603050405020304" pitchFamily="18" charset="0"/>
            </a:endParaRPr>
          </a:p>
          <a:p>
            <a:pPr>
              <a:lnSpc>
                <a:spcPct val="100000"/>
              </a:lnSpc>
              <a:buFont typeface="Wingdings" pitchFamily="2" charset="2"/>
              <a:buChar char="Ø"/>
              <a:tabLst>
                <a:tab pos="0" algn="l"/>
              </a:tabLst>
            </a:pPr>
            <a:r>
              <a:rPr lang="zh-CN"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对本条第一款所列事项股东以书面形式一致表示同意的</a:t>
            </a:r>
            <a:r>
              <a:rPr lang="en-US"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a:t>
            </a:r>
            <a:r>
              <a:rPr lang="zh-CN"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可以不召开股东会会议</a:t>
            </a:r>
            <a:r>
              <a:rPr lang="en-US"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a:t>
            </a:r>
            <a:r>
              <a:rPr lang="zh-CN"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直接作出决定</a:t>
            </a:r>
            <a:r>
              <a:rPr lang="en-US"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a:t>
            </a:r>
            <a:r>
              <a:rPr lang="zh-CN" altLang="zh-CN" sz="3600" kern="0" spc="40" dirty="0">
                <a:solidFill>
                  <a:srgbClr val="222222"/>
                </a:solidFill>
                <a:effectLst/>
                <a:latin typeface="SimHei" panose="02010609060101010101" pitchFamily="49" charset="-122"/>
                <a:ea typeface="SimHei" panose="02010609060101010101" pitchFamily="49" charset="-122"/>
                <a:cs typeface="宋体" panose="02010600030101010101" pitchFamily="2" charset="-122"/>
              </a:rPr>
              <a:t>并由全体股东在决定文件上签名或者盖章。</a:t>
            </a:r>
            <a:endParaRPr lang="zh-CN" altLang="zh-CN" sz="3600" kern="100" dirty="0">
              <a:effectLst/>
              <a:latin typeface="SimHei" panose="02010609060101010101" pitchFamily="49" charset="-122"/>
              <a:ea typeface="SimHei"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zh-CN" altLang="en-US" sz="3600" b="1" dirty="0">
              <a:latin typeface="SimHei" panose="02010609060101010101" pitchFamily="49" charset="-122"/>
              <a:ea typeface="SimHei" panose="02010609060101010101" pitchFamily="49" charset="-122"/>
              <a:cs typeface="Times New Roman" panose="02020603050405020304" pitchFamily="18" charset="0"/>
            </a:endParaRPr>
          </a:p>
        </p:txBody>
      </p:sp>
      <p:sp>
        <p:nvSpPr>
          <p:cNvPr id="2" name="任意多边形(F) 12">
            <a:extLst>
              <a:ext uri="{FF2B5EF4-FFF2-40B4-BE49-F238E27FC236}">
                <a16:creationId xmlns:a16="http://schemas.microsoft.com/office/drawing/2014/main" id="{C19E1C4D-BCAF-41C2-D7EA-A0C8C9283953}"/>
              </a:ext>
            </a:extLst>
          </p:cNvPr>
          <p:cNvSpPr>
            <a:spLocks/>
          </p:cNvSpPr>
          <p:nvPr/>
        </p:nvSpPr>
        <p:spPr bwMode="auto">
          <a:xfrm rot="9420272">
            <a:off x="11194370" y="-2841561"/>
            <a:ext cx="5694513"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Microsoft YaHei UI" panose="020B0503020204020204" pitchFamily="34" charset="-122"/>
              <a:ea typeface="Microsoft YaHei UI" panose="020B0503020204020204" pitchFamily="34" charset="-122"/>
              <a:cs typeface="+mn-cs"/>
            </a:endParaRPr>
          </a:p>
        </p:txBody>
      </p:sp>
    </p:spTree>
    <p:extLst>
      <p:ext uri="{BB962C8B-B14F-4D97-AF65-F5344CB8AC3E}">
        <p14:creationId xmlns:p14="http://schemas.microsoft.com/office/powerpoint/2010/main" val="2552640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5" name="内容占位符 4"/>
          <p:cNvSpPr>
            <a:spLocks noGrp="1"/>
          </p:cNvSpPr>
          <p:nvPr>
            <p:ph idx="1"/>
          </p:nvPr>
        </p:nvSpPr>
        <p:spPr>
          <a:xfrm>
            <a:off x="954158" y="1802296"/>
            <a:ext cx="10310190" cy="4587404"/>
          </a:xfrm>
        </p:spPr>
        <p:txBody>
          <a:bodyPr>
            <a:normAutofit/>
          </a:bodyPr>
          <a:lstStyle/>
          <a:p>
            <a:pPr marL="0" indent="541655">
              <a:lnSpc>
                <a:spcPct val="12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28</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决议瑕疵的效力</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0" indent="584200">
              <a:lnSpc>
                <a:spcPct val="120000"/>
              </a:lnSpc>
              <a:buNone/>
              <a:tabLst>
                <a:tab pos="0" algn="l"/>
              </a:tabLst>
            </a:pPr>
            <a:r>
              <a:rPr lang="zh-CN" altLang="en-US" b="1" dirty="0">
                <a:latin typeface="宋体" pitchFamily="2" charset="-122"/>
                <a:ea typeface="宋体" pitchFamily="2" charset="-122"/>
                <a:cs typeface="Times New Roman" panose="02020603050405020304" pitchFamily="18" charset="0"/>
              </a:rPr>
              <a:t>公司股东会、董事会决议被人民法院宣告无效、撤销或者确认不成立的</a:t>
            </a:r>
            <a:r>
              <a:rPr lang="en-US" altLang="zh-CN" b="1" dirty="0">
                <a:latin typeface="宋体" pitchFamily="2" charset="-122"/>
                <a:ea typeface="宋体" pitchFamily="2" charset="-122"/>
                <a:cs typeface="Times New Roman" panose="02020603050405020304" pitchFamily="18" charset="0"/>
              </a:rPr>
              <a:t>,</a:t>
            </a:r>
            <a:r>
              <a:rPr lang="zh-CN" altLang="en-US" b="1" dirty="0">
                <a:latin typeface="宋体" pitchFamily="2" charset="-122"/>
                <a:ea typeface="宋体" pitchFamily="2" charset="-122"/>
                <a:cs typeface="Times New Roman" panose="02020603050405020304" pitchFamily="18" charset="0"/>
              </a:rPr>
              <a:t>公司应当向公司登记机关申请撤销根据该决议已办理的登记。</a:t>
            </a:r>
          </a:p>
          <a:p>
            <a:pPr marL="0" indent="541655">
              <a:lnSpc>
                <a:spcPct val="120000"/>
              </a:lnSpc>
              <a:buNone/>
              <a:tabLst>
                <a:tab pos="0" algn="l"/>
              </a:tabLst>
            </a:pPr>
            <a:r>
              <a:rPr lang="zh-CN" altLang="en-US" b="1" u="sng" dirty="0">
                <a:solidFill>
                  <a:srgbClr val="FF0000"/>
                </a:solidFill>
                <a:latin typeface="宋体" pitchFamily="2" charset="-122"/>
                <a:ea typeface="宋体" pitchFamily="2" charset="-122"/>
                <a:cs typeface="Times New Roman" panose="02020603050405020304" pitchFamily="18" charset="0"/>
              </a:rPr>
              <a:t>股东会、董事会决议被人民法院宣告无效、撤销或者确认不成立的</a:t>
            </a:r>
            <a:r>
              <a:rPr lang="en-US" altLang="zh-CN" b="1" u="sng" dirty="0">
                <a:solidFill>
                  <a:srgbClr val="FF0000"/>
                </a:solidFill>
                <a:latin typeface="宋体" pitchFamily="2" charset="-122"/>
                <a:ea typeface="宋体" pitchFamily="2" charset="-122"/>
                <a:cs typeface="Times New Roman" panose="02020603050405020304" pitchFamily="18" charset="0"/>
              </a:rPr>
              <a:t>,</a:t>
            </a:r>
            <a:r>
              <a:rPr lang="zh-CN" altLang="en-US" b="1" u="sng" dirty="0">
                <a:solidFill>
                  <a:srgbClr val="FF0000"/>
                </a:solidFill>
                <a:latin typeface="宋体" pitchFamily="2" charset="-122"/>
                <a:ea typeface="宋体" pitchFamily="2" charset="-122"/>
                <a:cs typeface="Times New Roman" panose="02020603050405020304" pitchFamily="18" charset="0"/>
              </a:rPr>
              <a:t>公司根据该决议与善意相对人形成的民事法律关系不受影响。 </a:t>
            </a:r>
            <a:endParaRPr lang="zh-CN" altLang="en-US" b="1" dirty="0">
              <a:solidFill>
                <a:srgbClr val="FF0000"/>
              </a:solidFill>
              <a:latin typeface="宋体" pitchFamily="2" charset="-122"/>
              <a:ea typeface="宋体" pitchFamily="2"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1458071" y="468300"/>
            <a:ext cx="396454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5.</a:t>
            </a: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瑕疵决议的效力</a:t>
            </a:r>
            <a:endParaRPr kumimoji="0" lang="zh-CN" altLang="en-US" sz="3600" b="1" i="0" u="sng" strike="noStrike" kern="1200" cap="none" spc="0" normalizeH="0" baseline="0" noProof="0" dirty="0">
              <a:ln>
                <a:noFill/>
              </a:ln>
              <a:solidFill>
                <a:prstClr val="white"/>
              </a:solidFill>
              <a:effectLst/>
              <a:uLnTx/>
              <a:uFillTx/>
              <a:latin typeface="宋体" pitchFamily="2" charset="-122"/>
              <a:ea typeface="宋体" pitchFamily="2"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13721" y="2319562"/>
            <a:ext cx="7533267" cy="2218875"/>
          </a:xfrm>
        </p:spPr>
        <p:txBody>
          <a:bodyPr vert="horz" lIns="91440" tIns="45720" rIns="91440" bIns="45720" rtlCol="0" anchor="t">
            <a:normAutofit/>
          </a:bodyPr>
          <a:lstStyle/>
          <a:p>
            <a:r>
              <a:rPr kumimoji="1" lang="zh-CN" altLang="en-US" sz="4400" b="1" dirty="0">
                <a:solidFill>
                  <a:srgbClr val="030553"/>
                </a:solidFill>
                <a:latin typeface="黑体" panose="02010609060101010101" pitchFamily="49" charset="-122"/>
                <a:ea typeface="黑体" panose="02010609060101010101" pitchFamily="49" charset="-122"/>
              </a:rPr>
              <a:t>四、单层制改革</a:t>
            </a:r>
            <a:br>
              <a:rPr kumimoji="1" lang="en-US" altLang="zh-CN" sz="4400" b="1" dirty="0">
                <a:solidFill>
                  <a:schemeClr val="tx2"/>
                </a:solidFill>
                <a:latin typeface="黑体" panose="02010609060101010101" pitchFamily="49" charset="-122"/>
                <a:ea typeface="黑体" panose="02010609060101010101" pitchFamily="49" charset="-122"/>
              </a:rPr>
            </a:b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99930" y="406744"/>
            <a:ext cx="5205271" cy="584775"/>
          </a:xfrm>
          <a:prstGeom prst="rect">
            <a:avLst/>
          </a:prstGeom>
          <a:noFill/>
        </p:spPr>
        <p:txBody>
          <a:bodyPr wrap="non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有限责任公司的单层制改革</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6" name="内容占位符 4"/>
          <p:cNvSpPr>
            <a:spLocks noGrp="1"/>
          </p:cNvSpPr>
          <p:nvPr>
            <p:custDataLst>
              <p:tags r:id="rId1"/>
            </p:custDataLst>
          </p:nvPr>
        </p:nvSpPr>
        <p:spPr>
          <a:xfrm>
            <a:off x="497542" y="1913866"/>
            <a:ext cx="11066929" cy="4688640"/>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69</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有限责任公司的审计委员会</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a:lnSpc>
                <a:spcPct val="110000"/>
              </a:lnSpc>
              <a:buFont typeface="Wingdings" panose="05000000000000000000" pitchFamily="2" charset="2"/>
              <a:buChar char="p"/>
              <a:tabLst>
                <a:tab pos="0" algn="l"/>
              </a:tabLst>
            </a:pPr>
            <a:r>
              <a:rPr b="1" dirty="0">
                <a:latin typeface="黑体" panose="02010609060101010101" pitchFamily="49" charset="-122"/>
                <a:ea typeface="黑体" panose="02010609060101010101" pitchFamily="49" charset="-122"/>
                <a:cs typeface="Times New Roman" panose="02020603050405020304" pitchFamily="18" charset="0"/>
              </a:rPr>
              <a:t>有限责任公司可以按照公司章程的规定在董事会中</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设置由董事组成的审计委员会</a:t>
            </a:r>
            <a:r>
              <a:rPr b="1" dirty="0">
                <a:latin typeface="黑体" panose="02010609060101010101" pitchFamily="49" charset="-122"/>
                <a:ea typeface="黑体" panose="02010609060101010101" pitchFamily="49" charset="-122"/>
                <a:cs typeface="Times New Roman" panose="02020603050405020304" pitchFamily="18" charset="0"/>
              </a:rPr>
              <a:t>，</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行使本法规定的监事会的职权</a:t>
            </a:r>
            <a:r>
              <a:rPr b="1" dirty="0">
                <a:latin typeface="黑体" panose="02010609060101010101" pitchFamily="49" charset="-122"/>
                <a:ea typeface="黑体" panose="02010609060101010101" pitchFamily="49" charset="-122"/>
                <a:cs typeface="Times New Roman" panose="02020603050405020304" pitchFamily="18" charset="0"/>
              </a:rPr>
              <a:t>，不设监事会或者监事。公司董事会成员中的职工代表可以成为审计委员会成员。</a:t>
            </a:r>
            <a:endParaRPr lang="en-US"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ts val="4060"/>
              </a:lnSpc>
              <a:spcBef>
                <a:spcPts val="0"/>
              </a:spcBef>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要点：</a:t>
            </a:r>
            <a:r>
              <a:rPr lang="zh-CN" altLang="en-US"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章程选择、董事组成、全面承接监督职权、审计委员会与监事会</a:t>
            </a:r>
            <a:r>
              <a:rPr lang="en-US" altLang="zh-CN"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dirty="0">
                <a:solidFill>
                  <a:srgbClr val="002060"/>
                </a:solidFill>
                <a:latin typeface="黑体" panose="02010609060101010101" pitchFamily="49" charset="-122"/>
                <a:ea typeface="黑体" panose="02010609060101010101" pitchFamily="49" charset="-122"/>
                <a:cs typeface="Times New Roman" panose="02020603050405020304" pitchFamily="18" charset="0"/>
              </a:rPr>
              <a:t>监事二选一、职工董事以监督为本位</a:t>
            </a:r>
            <a:endParaRPr lang="en-US" altLang="zh-CN" b="1" dirty="0">
              <a:solidFill>
                <a:srgbClr val="002060"/>
              </a:solidFill>
              <a:latin typeface="黑体" panose="02010609060101010101" pitchFamily="49" charset="-122"/>
              <a:ea typeface="黑体" panose="02010609060101010101" pitchFamily="49" charset="-122"/>
              <a:cs typeface="Times New Roman" panose="02020603050405020304" pitchFamily="18" charset="0"/>
            </a:endParaRPr>
          </a:p>
          <a:p>
            <a:pPr marL="0" indent="0">
              <a:lnSpc>
                <a:spcPts val="4060"/>
              </a:lnSpc>
              <a:spcBef>
                <a:spcPts val="0"/>
              </a:spcBef>
              <a:buFont typeface="Wingdings" panose="05000000000000000000" pitchFamily="2" charset="2"/>
              <a:buChar char="p"/>
              <a:tabLst>
                <a:tab pos="0" algn="l"/>
              </a:tabLst>
            </a:pPr>
            <a:r>
              <a:rPr lang="zh-CN" altLang="en-US" b="1" dirty="0">
                <a:solidFill>
                  <a:srgbClr val="000000"/>
                </a:solidFill>
                <a:latin typeface="Times New Roman" panose="02020603050405020304" pitchFamily="18" charset="0"/>
                <a:ea typeface="宋体" panose="02010600030101010101" pitchFamily="2" charset="-122"/>
              </a:rPr>
              <a:t>论文：</a:t>
            </a:r>
            <a:r>
              <a:rPr lang="zh-CN" altLang="zh-CN" b="1" dirty="0">
                <a:solidFill>
                  <a:srgbClr val="000000"/>
                </a:solidFill>
                <a:latin typeface="Times New Roman" panose="02020603050405020304" pitchFamily="18" charset="0"/>
                <a:ea typeface="宋体" panose="02010600030101010101" pitchFamily="2" charset="-122"/>
              </a:rPr>
              <a:t>《公司治理中监督力量的再造与展开》，《国家检察官学院学报》</a:t>
            </a:r>
            <a:r>
              <a:rPr lang="en-US" altLang="zh-CN" b="1" dirty="0">
                <a:solidFill>
                  <a:srgbClr val="000000"/>
                </a:solidFill>
                <a:latin typeface="Times New Roman" panose="02020603050405020304" pitchFamily="18" charset="0"/>
                <a:ea typeface="宋体" panose="02010600030101010101" pitchFamily="2" charset="-122"/>
              </a:rPr>
              <a:t>2022</a:t>
            </a:r>
            <a:r>
              <a:rPr lang="zh-CN" altLang="zh-CN" b="1" dirty="0">
                <a:solidFill>
                  <a:srgbClr val="000000"/>
                </a:solidFill>
                <a:latin typeface="Times New Roman" panose="02020603050405020304" pitchFamily="18" charset="0"/>
                <a:ea typeface="宋体" panose="02010600030101010101" pitchFamily="2" charset="-122"/>
              </a:rPr>
              <a:t>年第</a:t>
            </a:r>
            <a:r>
              <a:rPr lang="en-US" altLang="zh-CN" b="1" dirty="0">
                <a:solidFill>
                  <a:srgbClr val="000000"/>
                </a:solidFill>
                <a:latin typeface="Times New Roman" panose="02020603050405020304" pitchFamily="18" charset="0"/>
                <a:ea typeface="宋体" panose="02010600030101010101" pitchFamily="2" charset="-122"/>
              </a:rPr>
              <a:t>2</a:t>
            </a:r>
            <a:r>
              <a:rPr lang="zh-CN" altLang="zh-CN" b="1" dirty="0">
                <a:solidFill>
                  <a:srgbClr val="000000"/>
                </a:solidFill>
                <a:latin typeface="Times New Roman" panose="02020603050405020304" pitchFamily="18" charset="0"/>
                <a:ea typeface="宋体" panose="02010600030101010101" pitchFamily="2" charset="-122"/>
              </a:rPr>
              <a:t>期</a:t>
            </a:r>
            <a:r>
              <a:rPr lang="zh-CN" altLang="en-US" b="1" dirty="0">
                <a:solidFill>
                  <a:srgbClr val="000000"/>
                </a:solidFill>
                <a:latin typeface="Times New Roman" panose="02020603050405020304" pitchFamily="18" charset="0"/>
                <a:ea typeface="宋体" panose="02010600030101010101" pitchFamily="2" charset="-122"/>
              </a:rPr>
              <a:t>。</a:t>
            </a:r>
            <a:endParaRPr lang="zh-CN" altLang="zh-CN" b="1" dirty="0">
              <a:solidFill>
                <a:srgbClr val="000000"/>
              </a:solidFill>
              <a:latin typeface="Times New Roman" panose="02020603050405020304" pitchFamily="18" charset="0"/>
              <a:ea typeface="宋体" panose="02010600030101010101" pitchFamily="2" charset="-122"/>
            </a:endParaRPr>
          </a:p>
          <a:p>
            <a:pPr>
              <a:lnSpc>
                <a:spcPct val="110000"/>
              </a:lnSpc>
              <a:buFont typeface="Wingdings" panose="05000000000000000000" pitchFamily="2" charset="2"/>
              <a:buChar char="p"/>
              <a:tabLst>
                <a:tab pos="0" algn="l"/>
              </a:tabLst>
            </a:pPr>
            <a:endParaRPr b="1"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99930" y="406744"/>
            <a:ext cx="5205271" cy="584775"/>
          </a:xfrm>
          <a:prstGeom prst="rect">
            <a:avLst/>
          </a:prstGeom>
          <a:noFill/>
        </p:spPr>
        <p:txBody>
          <a:bodyPr wrap="non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公司治理架构的单层制改革</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
        <p:nvSpPr>
          <p:cNvPr id="2" name="内容占位符 1"/>
          <p:cNvSpPr>
            <a:spLocks noGrp="1"/>
          </p:cNvSpPr>
          <p:nvPr>
            <p:ph idx="1"/>
          </p:nvPr>
        </p:nvSpPr>
        <p:spPr/>
        <p:txBody>
          <a:bodyPr>
            <a:normAutofit fontScale="85000" lnSpcReduction="20000"/>
          </a:bodyPr>
          <a:lstStyle/>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第</a:t>
            </a:r>
            <a:r>
              <a:rPr lang="en-US" altLang="zh-CN" b="1" dirty="0">
                <a:latin typeface="黑体" panose="02010609060101010101" pitchFamily="49" charset="-122"/>
                <a:ea typeface="黑体" panose="02010609060101010101" pitchFamily="49" charset="-122"/>
                <a:cs typeface="Times New Roman" panose="02020603050405020304" pitchFamily="18" charset="0"/>
              </a:rPr>
              <a:t>121</a:t>
            </a:r>
            <a:r>
              <a:rPr lang="zh-CN" altLang="en-US" b="1" dirty="0">
                <a:latin typeface="黑体" panose="02010609060101010101" pitchFamily="49" charset="-122"/>
                <a:ea typeface="黑体" panose="02010609060101010101" pitchFamily="49" charset="-122"/>
                <a:cs typeface="Times New Roman" panose="02020603050405020304" pitchFamily="18" charset="0"/>
              </a:rPr>
              <a:t>条：股份有限公司可以按照公司章程的规定在董事会中设置</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由董事组成的审计委员会</a:t>
            </a:r>
            <a:r>
              <a:rPr lang="zh-CN" altLang="en-US" b="1" dirty="0">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行使本法规定的监事会的职权</a:t>
            </a:r>
            <a:r>
              <a:rPr lang="zh-CN" altLang="en-US" b="1" dirty="0">
                <a:latin typeface="黑体" panose="02010609060101010101" pitchFamily="49" charset="-122"/>
                <a:ea typeface="黑体" panose="02010609060101010101" pitchFamily="49" charset="-122"/>
                <a:cs typeface="Times New Roman" panose="02020603050405020304" pitchFamily="18" charset="0"/>
              </a:rPr>
              <a:t>，不设监事会或者监事。</a:t>
            </a:r>
          </a:p>
          <a:p>
            <a:pPr marL="0" indent="0">
              <a:lnSpc>
                <a:spcPct val="110000"/>
              </a:lnSpc>
              <a:buFont typeface="Wingdings" panose="05000000000000000000" pitchFamily="2" charset="2"/>
              <a:buNone/>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　　审计委员会成员为三名以上，</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过半数成员不得在公司担任除董事以外的其他职务，且不得与公司存在任何可能影响其独立客观判断的关系。</a:t>
            </a:r>
            <a:r>
              <a:rPr lang="zh-CN" altLang="en-US" b="1" dirty="0">
                <a:latin typeface="黑体" panose="02010609060101010101" pitchFamily="49" charset="-122"/>
                <a:ea typeface="黑体" panose="02010609060101010101" pitchFamily="49" charset="-122"/>
                <a:cs typeface="Times New Roman" panose="02020603050405020304" pitchFamily="18" charset="0"/>
              </a:rPr>
              <a:t>公司董事会成员中的职工代表可以成为审计委员会成员。</a:t>
            </a:r>
          </a:p>
          <a:p>
            <a:pPr marL="0" indent="0">
              <a:lnSpc>
                <a:spcPct val="110000"/>
              </a:lnSpc>
              <a:buFont typeface="Wingdings" panose="05000000000000000000" pitchFamily="2" charset="2"/>
              <a:buNone/>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　　审计委员会作出决议，应当经审计委员会成员的过半数通过。</a:t>
            </a:r>
          </a:p>
          <a:p>
            <a:pPr marL="0" indent="0">
              <a:lnSpc>
                <a:spcPct val="110000"/>
              </a:lnSpc>
              <a:buFont typeface="Wingdings" panose="05000000000000000000" pitchFamily="2" charset="2"/>
              <a:buNone/>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　　审计委员会决议的表决，应当一人一票。</a:t>
            </a:r>
          </a:p>
          <a:p>
            <a:pPr marL="0" indent="0">
              <a:lnSpc>
                <a:spcPct val="110000"/>
              </a:lnSpc>
              <a:buFont typeface="Wingdings" panose="05000000000000000000" pitchFamily="2" charset="2"/>
              <a:buNone/>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　　审计委员会的议事方式和表决程序，除本法有规定的外，由公司章程规定。</a:t>
            </a:r>
          </a:p>
          <a:p>
            <a:pPr marL="0" indent="0">
              <a:lnSpc>
                <a:spcPct val="110000"/>
              </a:lnSpc>
              <a:buFont typeface="Wingdings" panose="05000000000000000000" pitchFamily="2" charset="2"/>
              <a:buNone/>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　　公司可以按照公司章程的规定在董事会中设置其他委员会。</a:t>
            </a:r>
          </a:p>
          <a:p>
            <a:endParaRPr lang="zh-CN" altLang="en-US" dirty="0"/>
          </a:p>
        </p:txBody>
      </p:sp>
      <p:sp>
        <p:nvSpPr>
          <p:cNvPr id="6" name="内容占位符 4"/>
          <p:cNvSpPr>
            <a:spLocks noGrp="1"/>
          </p:cNvSpPr>
          <p:nvPr>
            <p:custDataLst>
              <p:tags r:id="rId1"/>
            </p:custDataLst>
          </p:nvPr>
        </p:nvSpPr>
        <p:spPr>
          <a:xfrm>
            <a:off x="237490" y="1489710"/>
            <a:ext cx="11818620" cy="5806440"/>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buFont typeface="Wingdings" panose="05000000000000000000" pitchFamily="2" charset="2"/>
              <a:buChar char="p"/>
              <a:tabLst>
                <a:tab pos="0" algn="l"/>
              </a:tabLst>
            </a:pPr>
            <a:endParaRPr b="1" dirty="0">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99930" y="406744"/>
            <a:ext cx="72971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从监事会到审计委员会的三点实质变化</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2" name="内容占位符 1"/>
          <p:cNvSpPr>
            <a:spLocks noGrp="1"/>
          </p:cNvSpPr>
          <p:nvPr>
            <p:ph idx="1"/>
          </p:nvPr>
        </p:nvSpPr>
        <p:spPr/>
        <p:txBody>
          <a:bodyPr>
            <a:normAutofit/>
          </a:bodyPr>
          <a:lstStyle/>
          <a:p>
            <a:pPr>
              <a:lnSpc>
                <a:spcPct val="100000"/>
              </a:lnSpc>
              <a:buFont typeface="Wingdings" pitchFamily="2" charset="2"/>
              <a:buChar char="p"/>
            </a:pPr>
            <a:r>
              <a:rPr lang="zh-CN" altLang="en-US" dirty="0">
                <a:highlight>
                  <a:srgbClr val="FFFF00"/>
                </a:highlight>
                <a:latin typeface="SimHei" panose="02010609060101010101" pitchFamily="49" charset="-122"/>
                <a:ea typeface="SimHei" panose="02010609060101010101" pitchFamily="49" charset="-122"/>
              </a:rPr>
              <a:t>疑问：审计委员会替代监事会，是不是换汤不换药</a:t>
            </a:r>
            <a:r>
              <a:rPr lang="en-US" altLang="zh-CN" dirty="0">
                <a:highlight>
                  <a:srgbClr val="FFFF00"/>
                </a:highlight>
                <a:latin typeface="SimHei" panose="02010609060101010101" pitchFamily="49" charset="-122"/>
                <a:ea typeface="SimHei" panose="02010609060101010101" pitchFamily="49" charset="-122"/>
              </a:rPr>
              <a:t>?</a:t>
            </a:r>
          </a:p>
          <a:p>
            <a:pPr>
              <a:lnSpc>
                <a:spcPct val="100000"/>
              </a:lnSpc>
              <a:buFont typeface="Wingdings" pitchFamily="2" charset="2"/>
              <a:buChar char="p"/>
            </a:pPr>
            <a:r>
              <a:rPr lang="en-US" altLang="zh-CN" dirty="0">
                <a:solidFill>
                  <a:srgbClr val="FF0000"/>
                </a:solidFill>
                <a:latin typeface="SimHei" panose="02010609060101010101" pitchFamily="49" charset="-122"/>
                <a:ea typeface="SimHei" panose="02010609060101010101" pitchFamily="49" charset="-122"/>
              </a:rPr>
              <a:t>1.</a:t>
            </a:r>
            <a:r>
              <a:rPr lang="zh-CN" altLang="en-US" dirty="0">
                <a:solidFill>
                  <a:srgbClr val="FF0000"/>
                </a:solidFill>
                <a:latin typeface="SimHei" panose="02010609060101010101" pitchFamily="49" charset="-122"/>
                <a:ea typeface="SimHei" panose="02010609060101010101" pitchFamily="49" charset="-122"/>
              </a:rPr>
              <a:t>提升监督效能：</a:t>
            </a:r>
            <a:endParaRPr lang="en-US" altLang="zh-CN" dirty="0">
              <a:solidFill>
                <a:srgbClr val="FF0000"/>
              </a:solidFill>
              <a:latin typeface="SimHei" panose="02010609060101010101" pitchFamily="49" charset="-122"/>
              <a:ea typeface="SimHei" panose="02010609060101010101" pitchFamily="49" charset="-122"/>
            </a:endParaRPr>
          </a:p>
          <a:p>
            <a:pPr>
              <a:lnSpc>
                <a:spcPct val="100000"/>
              </a:lnSpc>
              <a:buFont typeface="Wingdings" pitchFamily="2" charset="2"/>
              <a:buChar char="Ø"/>
            </a:pPr>
            <a:r>
              <a:rPr lang="zh-CN" altLang="en-US" dirty="0">
                <a:latin typeface="SimHei" panose="02010609060101010101" pitchFamily="49" charset="-122"/>
                <a:ea typeface="SimHei" panose="02010609060101010101" pitchFamily="49" charset="-122"/>
              </a:rPr>
              <a:t>审计委员会成员（董事）有表决权</a:t>
            </a:r>
            <a:r>
              <a:rPr lang="en-US" altLang="zh-CN" dirty="0">
                <a:latin typeface="SimHei" panose="02010609060101010101" pitchFamily="49" charset="-122"/>
                <a:ea typeface="SimHei" panose="02010609060101010101" pitchFamily="49" charset="-122"/>
              </a:rPr>
              <a:t>VS</a:t>
            </a:r>
            <a:r>
              <a:rPr lang="zh-CN" altLang="en-US" dirty="0">
                <a:latin typeface="SimHei" panose="02010609060101010101" pitchFamily="49" charset="-122"/>
                <a:ea typeface="SimHei" panose="02010609060101010101" pitchFamily="49" charset="-122"/>
              </a:rPr>
              <a:t>监事只有列席董事会权力；</a:t>
            </a:r>
            <a:endParaRPr lang="en-US" altLang="zh-CN" dirty="0">
              <a:latin typeface="SimHei" panose="02010609060101010101" pitchFamily="49" charset="-122"/>
              <a:ea typeface="SimHei" panose="02010609060101010101" pitchFamily="49" charset="-122"/>
            </a:endParaRPr>
          </a:p>
          <a:p>
            <a:pPr>
              <a:lnSpc>
                <a:spcPct val="100000"/>
              </a:lnSpc>
              <a:buFont typeface="Wingdings" pitchFamily="2" charset="2"/>
              <a:buChar char="p"/>
            </a:pPr>
            <a:r>
              <a:rPr lang="en-US" altLang="zh-CN" dirty="0">
                <a:solidFill>
                  <a:srgbClr val="FF0000"/>
                </a:solidFill>
                <a:latin typeface="SimHei" panose="02010609060101010101" pitchFamily="49" charset="-122"/>
                <a:ea typeface="SimHei" panose="02010609060101010101" pitchFamily="49" charset="-122"/>
              </a:rPr>
              <a:t>2.</a:t>
            </a:r>
            <a:r>
              <a:rPr lang="zh-CN" altLang="en-US" dirty="0">
                <a:solidFill>
                  <a:srgbClr val="FF0000"/>
                </a:solidFill>
                <a:latin typeface="SimHei" panose="02010609060101010101" pitchFamily="49" charset="-122"/>
                <a:ea typeface="SimHei" panose="02010609060101010101" pitchFamily="49" charset="-122"/>
              </a:rPr>
              <a:t>克服信息屏障：</a:t>
            </a:r>
            <a:endParaRPr lang="en-US" altLang="zh-CN" dirty="0">
              <a:solidFill>
                <a:srgbClr val="FF0000"/>
              </a:solidFill>
              <a:latin typeface="SimHei" panose="02010609060101010101" pitchFamily="49" charset="-122"/>
              <a:ea typeface="SimHei" panose="02010609060101010101" pitchFamily="49" charset="-122"/>
            </a:endParaRPr>
          </a:p>
          <a:p>
            <a:pPr>
              <a:lnSpc>
                <a:spcPct val="100000"/>
              </a:lnSpc>
              <a:buFont typeface="Wingdings" pitchFamily="2" charset="2"/>
              <a:buChar char="Ø"/>
            </a:pPr>
            <a:r>
              <a:rPr lang="zh-CN" altLang="en-US" dirty="0">
                <a:latin typeface="SimHei" panose="02010609060101010101" pitchFamily="49" charset="-122"/>
                <a:ea typeface="SimHei" panose="02010609060101010101" pitchFamily="49" charset="-122"/>
              </a:rPr>
              <a:t>董事会内部的信息均衡</a:t>
            </a:r>
            <a:r>
              <a:rPr lang="en-US" altLang="zh-CN" dirty="0">
                <a:latin typeface="SimHei" panose="02010609060101010101" pitchFamily="49" charset="-122"/>
                <a:ea typeface="SimHei" panose="02010609060101010101" pitchFamily="49" charset="-122"/>
              </a:rPr>
              <a:t>VS</a:t>
            </a:r>
            <a:r>
              <a:rPr lang="zh-CN" altLang="en-US" dirty="0">
                <a:latin typeface="SimHei" panose="02010609060101010101" pitchFamily="49" charset="-122"/>
                <a:ea typeface="SimHei" panose="02010609060101010101" pitchFamily="49" charset="-122"/>
              </a:rPr>
              <a:t>监事与董事的信息差</a:t>
            </a:r>
            <a:endParaRPr lang="en-US" altLang="zh-CN" dirty="0">
              <a:latin typeface="SimHei" panose="02010609060101010101" pitchFamily="49" charset="-122"/>
              <a:ea typeface="SimHei" panose="02010609060101010101" pitchFamily="49" charset="-122"/>
            </a:endParaRPr>
          </a:p>
          <a:p>
            <a:pPr>
              <a:lnSpc>
                <a:spcPct val="100000"/>
              </a:lnSpc>
              <a:buFont typeface="Wingdings" pitchFamily="2" charset="2"/>
              <a:buChar char="p"/>
            </a:pPr>
            <a:r>
              <a:rPr lang="en-US" altLang="zh-CN" dirty="0">
                <a:solidFill>
                  <a:srgbClr val="FF0000"/>
                </a:solidFill>
                <a:latin typeface="SimHei" panose="02010609060101010101" pitchFamily="49" charset="-122"/>
                <a:ea typeface="SimHei" panose="02010609060101010101" pitchFamily="49" charset="-122"/>
              </a:rPr>
              <a:t>3.</a:t>
            </a:r>
            <a:r>
              <a:rPr lang="zh-CN" altLang="en-US" dirty="0">
                <a:solidFill>
                  <a:srgbClr val="FF0000"/>
                </a:solidFill>
                <a:latin typeface="SimHei" panose="02010609060101010101" pitchFamily="49" charset="-122"/>
                <a:ea typeface="SimHei" panose="02010609060101010101" pitchFamily="49" charset="-122"/>
              </a:rPr>
              <a:t>监督方式变化：</a:t>
            </a:r>
            <a:endParaRPr lang="en-US" altLang="zh-CN" dirty="0">
              <a:solidFill>
                <a:srgbClr val="FF0000"/>
              </a:solidFill>
              <a:latin typeface="SimHei" panose="02010609060101010101" pitchFamily="49" charset="-122"/>
              <a:ea typeface="SimHei" panose="02010609060101010101" pitchFamily="49" charset="-122"/>
            </a:endParaRPr>
          </a:p>
          <a:p>
            <a:pPr>
              <a:lnSpc>
                <a:spcPct val="100000"/>
              </a:lnSpc>
              <a:buFont typeface="Wingdings" pitchFamily="2" charset="2"/>
              <a:buChar char="Ø"/>
            </a:pPr>
            <a:r>
              <a:rPr lang="zh-CN" altLang="en-US" dirty="0">
                <a:latin typeface="SimHei" panose="02010609060101010101" pitchFamily="49" charset="-122"/>
                <a:ea typeface="SimHei" panose="02010609060101010101" pitchFamily="49" charset="-122"/>
              </a:rPr>
              <a:t>审计委员会的内部监督</a:t>
            </a:r>
            <a:r>
              <a:rPr lang="en-US" altLang="zh-CN" dirty="0">
                <a:latin typeface="SimHei" panose="02010609060101010101" pitchFamily="49" charset="-122"/>
                <a:ea typeface="SimHei" panose="02010609060101010101" pitchFamily="49" charset="-122"/>
              </a:rPr>
              <a:t>VS</a:t>
            </a:r>
            <a:r>
              <a:rPr lang="zh-CN" altLang="en-US" dirty="0">
                <a:latin typeface="SimHei" panose="02010609060101010101" pitchFamily="49" charset="-122"/>
                <a:ea typeface="SimHei" panose="02010609060101010101" pitchFamily="49" charset="-122"/>
              </a:rPr>
              <a:t>监事会的外部监督</a:t>
            </a:r>
          </a:p>
        </p:txBody>
      </p:sp>
      <p:sp>
        <p:nvSpPr>
          <p:cNvPr id="6" name="内容占位符 4"/>
          <p:cNvSpPr>
            <a:spLocks noGrp="1"/>
          </p:cNvSpPr>
          <p:nvPr>
            <p:custDataLst>
              <p:tags r:id="rId1"/>
            </p:custDataLst>
          </p:nvPr>
        </p:nvSpPr>
        <p:spPr>
          <a:xfrm>
            <a:off x="237490" y="1489710"/>
            <a:ext cx="11818620" cy="5806440"/>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Wingdings" panose="05000000000000000000" pitchFamily="2" charset="2"/>
              <a:buChar char="p"/>
              <a:tabLst>
                <a:tab pos="0" algn="l"/>
              </a:tabLst>
              <a:defRPr/>
            </a:pPr>
            <a:endParaRPr kumimoji="0" sz="2800" b="1"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281042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审计委员会的职权条款如何设计？</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审计委员会的组织条款：选任、辞任、更换、解任、召集人等</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审计委员会的运行条款：通知、召集、主持、决议等</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审计委员会与董事会、高管层的关系</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审计委员会的章程条款需要解决的问题</a:t>
            </a:r>
            <a:endPar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 name="Rectangle 22"/>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8" descr="数字显示屏上的股票号码"/>
          <p:cNvPicPr>
            <a:picLocks noChangeAspect="1"/>
          </p:cNvPicPr>
          <p:nvPr/>
        </p:nvPicPr>
        <p:blipFill rotWithShape="1">
          <a:blip r:embed="rId2">
            <a:alphaModFix amt="50000"/>
          </a:blip>
          <a:srcRect b="3433"/>
          <a:stretch>
            <a:fillRect/>
          </a:stretch>
        </p:blipFill>
        <p:spPr>
          <a:xfrm>
            <a:off x="20" y="1"/>
            <a:ext cx="12191980" cy="6857999"/>
          </a:xfrm>
          <a:prstGeom prst="rect">
            <a:avLst/>
          </a:prstGeom>
        </p:spPr>
      </p:pic>
      <p:sp>
        <p:nvSpPr>
          <p:cNvPr id="2" name="标题 1"/>
          <p:cNvSpPr>
            <a:spLocks noGrp="1"/>
          </p:cNvSpPr>
          <p:nvPr>
            <p:ph type="title"/>
          </p:nvPr>
        </p:nvSpPr>
        <p:spPr>
          <a:xfrm>
            <a:off x="1524000" y="2059065"/>
            <a:ext cx="9144000" cy="2900518"/>
          </a:xfrm>
        </p:spPr>
        <p:txBody>
          <a:bodyPr vert="horz" lIns="91440" tIns="45720" rIns="91440" bIns="45720" rtlCol="0" anchor="b">
            <a:normAutofit fontScale="90000"/>
          </a:bodyPr>
          <a:lstStyle/>
          <a:p>
            <a:pPr algn="ctr"/>
            <a:r>
              <a:rPr lang="zh-CN" altLang="en-US" sz="6000" b="1" dirty="0">
                <a:solidFill>
                  <a:srgbClr val="FFFFFF"/>
                </a:solidFill>
              </a:rPr>
              <a:t>第一部分 </a:t>
            </a:r>
            <a:br>
              <a:rPr lang="en-US" altLang="zh-CN" sz="6000" b="1" dirty="0">
                <a:solidFill>
                  <a:srgbClr val="FFFFFF"/>
                </a:solidFill>
              </a:rPr>
            </a:br>
            <a:r>
              <a:rPr lang="en-US" altLang="zh-CN" sz="6000" b="1" dirty="0">
                <a:solidFill>
                  <a:srgbClr val="FFFFFF"/>
                </a:solidFill>
              </a:rPr>
              <a:t>2023</a:t>
            </a:r>
            <a:r>
              <a:rPr lang="zh-CN" altLang="en-US" sz="6000" b="1" dirty="0">
                <a:solidFill>
                  <a:srgbClr val="FFFFFF"/>
                </a:solidFill>
              </a:rPr>
              <a:t>年公司法修订总体评估</a:t>
            </a:r>
            <a:br>
              <a:rPr lang="en-US" altLang="zh-CN" sz="6000" b="1" dirty="0">
                <a:solidFill>
                  <a:srgbClr val="FFFFFF"/>
                </a:solidFill>
              </a:rPr>
            </a:br>
            <a:endParaRPr kumimoji="1" lang="en-US" altLang="zh-CN" sz="6000" dirty="0">
              <a:solidFill>
                <a:srgbClr val="FFFFFF"/>
              </a:solidFill>
            </a:endParaRPr>
          </a:p>
        </p:txBody>
      </p:sp>
    </p:spTree>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请点评该条款的设计水平</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建议明确具体职权的行使：</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itchFamily="2" charset="2"/>
              <a:buChar char="Ø"/>
              <a:tabLst>
                <a:tab pos="0" algn="l"/>
              </a:tabLst>
            </a:pPr>
            <a:r>
              <a:rPr lang="zh-CN" altLang="en-US" dirty="0">
                <a:latin typeface="黑体" panose="02010609060101010101" pitchFamily="49" charset="-122"/>
                <a:ea typeface="黑体" panose="02010609060101010101" pitchFamily="49" charset="-122"/>
                <a:cs typeface="Times New Roman" panose="02020503050405090304" pitchFamily="18" charset="0"/>
              </a:rPr>
              <a:t>例如第</a:t>
            </a:r>
            <a:r>
              <a:rPr lang="en-US" altLang="zh-CN" dirty="0">
                <a:latin typeface="黑体" panose="02010609060101010101" pitchFamily="49" charset="-122"/>
                <a:ea typeface="黑体" panose="02010609060101010101" pitchFamily="49" charset="-122"/>
                <a:cs typeface="Times New Roman" panose="02020503050405090304" pitchFamily="18" charset="0"/>
              </a:rPr>
              <a:t>189</a:t>
            </a:r>
            <a:r>
              <a:rPr lang="zh-CN" altLang="en-US" dirty="0">
                <a:latin typeface="黑体" panose="02010609060101010101" pitchFamily="49" charset="-122"/>
                <a:ea typeface="黑体" panose="02010609060101010101" pitchFamily="49" charset="-122"/>
                <a:cs typeface="Times New Roman" panose="02020503050405090304" pitchFamily="18" charset="0"/>
              </a:rPr>
              <a:t>条代表诉讼的交叉前置请求规则，章程可以规定向审计委员会请求。</a:t>
            </a: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审计委员会的职权条款</a:t>
            </a:r>
            <a:endPar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pic>
        <p:nvPicPr>
          <p:cNvPr id="2" name="图片 1"/>
          <p:cNvPicPr>
            <a:picLocks noChangeAspect="1"/>
          </p:cNvPicPr>
          <p:nvPr/>
        </p:nvPicPr>
        <p:blipFill>
          <a:blip r:embed="rId3"/>
          <a:stretch>
            <a:fillRect/>
          </a:stretch>
        </p:blipFill>
        <p:spPr>
          <a:xfrm>
            <a:off x="1174743" y="2647667"/>
            <a:ext cx="9585379" cy="136002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en-US" altLang="zh-CN" sz="2400" b="1" dirty="0">
                <a:latin typeface="黑体" panose="02010609060101010101" pitchFamily="49" charset="-122"/>
                <a:ea typeface="黑体" panose="02010609060101010101" pitchFamily="49" charset="-122"/>
                <a:cs typeface="Times New Roman" panose="02020503050405090304" pitchFamily="18" charset="0"/>
              </a:rPr>
              <a:t>【</a:t>
            </a:r>
            <a:r>
              <a:rPr lang="zh-CN" altLang="en-US" sz="2400" b="1" dirty="0">
                <a:latin typeface="黑体" panose="02010609060101010101" pitchFamily="49" charset="-122"/>
                <a:ea typeface="黑体" panose="02010609060101010101" pitchFamily="49" charset="-122"/>
                <a:cs typeface="Times New Roman" panose="02020503050405090304" pitchFamily="18" charset="0"/>
              </a:rPr>
              <a:t>章程条款设计</a:t>
            </a:r>
            <a:r>
              <a:rPr lang="en-US" altLang="zh-CN" sz="2400" b="1" dirty="0">
                <a:latin typeface="黑体" panose="02010609060101010101" pitchFamily="49" charset="-122"/>
                <a:ea typeface="黑体" panose="02010609060101010101" pitchFamily="49" charset="-122"/>
                <a:cs typeface="Times New Roman" panose="02020503050405090304" pitchFamily="18" charset="0"/>
              </a:rPr>
              <a:t>】</a:t>
            </a:r>
          </a:p>
          <a:p>
            <a:pPr>
              <a:lnSpc>
                <a:spcPct val="100000"/>
              </a:lnSpc>
              <a:buFont typeface="Wingdings" panose="05000000000000000000" pitchFamily="2" charset="2"/>
              <a:buChar char="Ø"/>
              <a:tabLst>
                <a:tab pos="0" algn="l"/>
              </a:tabLst>
            </a:pPr>
            <a:r>
              <a:rPr lang="zh-CN" altLang="en-US" sz="2400" b="1" dirty="0">
                <a:latin typeface="黑体" panose="02010609060101010101" pitchFamily="49" charset="-122"/>
                <a:ea typeface="黑体" panose="02010609060101010101" pitchFamily="49" charset="-122"/>
                <a:cs typeface="Times New Roman" panose="02020503050405090304" pitchFamily="18" charset="0"/>
              </a:rPr>
              <a:t>审计委员会的成员由股东会确定，在选举公司董事时，应区分审计委员会成员的董事和非审计委员会成员的董事。其中，审计委员会的董事不得少于三人。</a:t>
            </a:r>
            <a:endParaRPr lang="en-US" altLang="zh-CN" sz="2400"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tabLst>
                <a:tab pos="0" algn="l"/>
              </a:tabLst>
            </a:pPr>
            <a:r>
              <a:rPr lang="zh-CN" altLang="en-US" sz="2400" b="1" dirty="0">
                <a:latin typeface="黑体" panose="02010609060101010101" pitchFamily="49" charset="-122"/>
                <a:ea typeface="黑体" panose="02010609060101010101" pitchFamily="49" charset="-122"/>
                <a:cs typeface="Times New Roman" panose="02020503050405090304" pitchFamily="18" charset="0"/>
              </a:rPr>
              <a:t>审计委员会成员不足三人时，董事会应当及时组织召开股东会进行补选。</a:t>
            </a:r>
            <a:endParaRPr lang="en-US" altLang="zh-CN" sz="2400"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tabLst>
                <a:tab pos="0" algn="l"/>
              </a:tabLst>
            </a:pPr>
            <a:r>
              <a:rPr lang="zh-CN" altLang="en-US" sz="2400" b="1" dirty="0">
                <a:latin typeface="黑体" panose="02010609060101010101" pitchFamily="49" charset="-122"/>
                <a:ea typeface="黑体" panose="02010609060101010101" pitchFamily="49" charset="-122"/>
                <a:cs typeface="Times New Roman" panose="02020503050405090304" pitchFamily="18" charset="0"/>
              </a:rPr>
              <a:t>董事会无权解任、更换审计委员会成员。</a:t>
            </a:r>
            <a:endParaRPr lang="en-US" altLang="zh-CN" sz="2400"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tabLst>
                <a:tab pos="0" algn="l"/>
              </a:tabLst>
            </a:pPr>
            <a:r>
              <a:rPr lang="zh-CN" altLang="en-US" sz="2400" b="1" dirty="0">
                <a:latin typeface="黑体" panose="02010609060101010101" pitchFamily="49" charset="-122"/>
                <a:ea typeface="黑体" panose="02010609060101010101" pitchFamily="49" charset="-122"/>
                <a:cs typeface="Times New Roman" panose="02020503050405090304" pitchFamily="18" charset="0"/>
              </a:rPr>
              <a:t>审计委员会设召集人</a:t>
            </a:r>
            <a:r>
              <a:rPr lang="en-US" altLang="zh-CN" sz="2400" b="1" dirty="0">
                <a:latin typeface="黑体" panose="02010609060101010101" pitchFamily="49" charset="-122"/>
                <a:ea typeface="黑体" panose="02010609060101010101" pitchFamily="49" charset="-122"/>
                <a:cs typeface="Times New Roman" panose="02020503050405090304" pitchFamily="18" charset="0"/>
              </a:rPr>
              <a:t>or</a:t>
            </a:r>
            <a:r>
              <a:rPr lang="zh-CN" altLang="en-US" sz="2400" b="1" dirty="0">
                <a:latin typeface="黑体" panose="02010609060101010101" pitchFamily="49" charset="-122"/>
                <a:ea typeface="黑体" panose="02010609060101010101" pitchFamily="49" charset="-122"/>
                <a:cs typeface="Times New Roman" panose="02020503050405090304" pitchFamily="18" charset="0"/>
              </a:rPr>
              <a:t>主任</a:t>
            </a:r>
            <a:r>
              <a:rPr lang="en-US" altLang="zh-CN" sz="2400" b="1" dirty="0">
                <a:latin typeface="黑体" panose="02010609060101010101" pitchFamily="49" charset="-122"/>
                <a:ea typeface="黑体" panose="02010609060101010101" pitchFamily="49" charset="-122"/>
                <a:cs typeface="Times New Roman" panose="02020503050405090304" pitchFamily="18" charset="0"/>
              </a:rPr>
              <a:t>or</a:t>
            </a:r>
            <a:r>
              <a:rPr lang="zh-CN" altLang="en-US" sz="2400" b="1" dirty="0">
                <a:latin typeface="黑体" panose="02010609060101010101" pitchFamily="49" charset="-122"/>
                <a:ea typeface="黑体" panose="02010609060101010101" pitchFamily="49" charset="-122"/>
                <a:cs typeface="Times New Roman" panose="02020503050405090304" pitchFamily="18" charset="0"/>
              </a:rPr>
              <a:t>主席一名，负责审计委员会的会议召集、通知、主持等事项。</a:t>
            </a:r>
            <a:endParaRPr lang="en-US" altLang="zh-CN" sz="2400"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anose="05000000000000000000" pitchFamily="2" charset="2"/>
              <a:buChar char="Ø"/>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审计委员会的组织条款</a:t>
            </a:r>
            <a:endPar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503050405090304" pitchFamily="18" charset="0"/>
              </a:rPr>
              <a:t>召集：在发生</a:t>
            </a:r>
            <a:r>
              <a:rPr lang="en-US" altLang="zh-CN" dirty="0">
                <a:latin typeface="黑体" panose="02010609060101010101" pitchFamily="49" charset="-122"/>
                <a:ea typeface="黑体" panose="02010609060101010101" pitchFamily="49" charset="-122"/>
                <a:cs typeface="Times New Roman" panose="02020503050405090304" pitchFamily="18" charset="0"/>
              </a:rPr>
              <a:t>……</a:t>
            </a:r>
            <a:r>
              <a:rPr lang="zh-CN" altLang="en-US" dirty="0">
                <a:latin typeface="黑体" panose="02010609060101010101" pitchFamily="49" charset="-122"/>
                <a:ea typeface="黑体" panose="02010609060101010101" pitchFamily="49" charset="-122"/>
                <a:cs typeface="Times New Roman" panose="02020503050405090304" pitchFamily="18" charset="0"/>
              </a:rPr>
              <a:t>等情形时，由审计委员会主席召集审计委员会会议。</a:t>
            </a: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503050405090304" pitchFamily="18" charset="0"/>
              </a:rPr>
              <a:t>通知：一般情形下，应当提前</a:t>
            </a:r>
            <a:r>
              <a:rPr lang="en-US" altLang="zh-CN" dirty="0">
                <a:latin typeface="黑体" panose="02010609060101010101" pitchFamily="49" charset="-122"/>
                <a:ea typeface="黑体" panose="02010609060101010101" pitchFamily="49" charset="-122"/>
                <a:cs typeface="Times New Roman" panose="02020503050405090304" pitchFamily="18" charset="0"/>
              </a:rPr>
              <a:t>【】</a:t>
            </a:r>
            <a:r>
              <a:rPr lang="zh-CN" altLang="en-US" dirty="0">
                <a:latin typeface="黑体" panose="02010609060101010101" pitchFamily="49" charset="-122"/>
                <a:ea typeface="黑体" panose="02010609060101010101" pitchFamily="49" charset="-122"/>
                <a:cs typeface="Times New Roman" panose="02020503050405090304" pitchFamily="18" charset="0"/>
              </a:rPr>
              <a:t>天通知，情况特别紧急的，可以提前</a:t>
            </a:r>
            <a:r>
              <a:rPr lang="en-US" altLang="zh-CN" dirty="0">
                <a:latin typeface="黑体" panose="02010609060101010101" pitchFamily="49" charset="-122"/>
                <a:ea typeface="黑体" panose="02010609060101010101" pitchFamily="49" charset="-122"/>
                <a:cs typeface="Times New Roman" panose="02020503050405090304" pitchFamily="18" charset="0"/>
              </a:rPr>
              <a:t>【】</a:t>
            </a:r>
            <a:r>
              <a:rPr lang="zh-CN" altLang="en-US" dirty="0">
                <a:latin typeface="黑体" panose="02010609060101010101" pitchFamily="49" charset="-122"/>
                <a:ea typeface="黑体" panose="02010609060101010101" pitchFamily="49" charset="-122"/>
                <a:cs typeface="Times New Roman" panose="02020503050405090304" pitchFamily="18" charset="0"/>
              </a:rPr>
              <a:t>提案通知。</a:t>
            </a: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503050405090304" pitchFamily="18" charset="0"/>
              </a:rPr>
              <a:t>主持：审计委员会会议由审计委员会主席主持，审计委员会主席不能主持的，由其他审计委员会成员按</a:t>
            </a:r>
            <a:r>
              <a:rPr lang="en-US" altLang="zh-CN" dirty="0">
                <a:latin typeface="黑体" panose="02010609060101010101" pitchFamily="49" charset="-122"/>
                <a:ea typeface="黑体" panose="02010609060101010101" pitchFamily="49" charset="-122"/>
                <a:cs typeface="Times New Roman" panose="02020503050405090304" pitchFamily="18" charset="0"/>
              </a:rPr>
              <a:t>【】</a:t>
            </a:r>
            <a:r>
              <a:rPr lang="zh-CN" altLang="en-US" dirty="0">
                <a:latin typeface="黑体" panose="02010609060101010101" pitchFamily="49" charset="-122"/>
                <a:ea typeface="黑体" panose="02010609060101010101" pitchFamily="49" charset="-122"/>
                <a:cs typeface="Times New Roman" panose="02020503050405090304" pitchFamily="18" charset="0"/>
              </a:rPr>
              <a:t>顺序主持。</a:t>
            </a: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503050405090304" pitchFamily="18" charset="0"/>
              </a:rPr>
              <a:t>决议：一人一票，过半数形成决议。</a:t>
            </a: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审计委员会的运行条款</a:t>
            </a:r>
            <a:endPar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与董事会的关系</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itchFamily="2" charset="2"/>
              <a:buChar char="Ø"/>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董事会不得干涉审计委员会独立行使职权，也不能推翻审计委员会在职权范围内的决议。</a:t>
            </a:r>
            <a:endPar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a:lnSpc>
                <a:spcPct val="100000"/>
              </a:lnSpc>
              <a:buFont typeface="Wingdings" pitchFamily="2" charset="2"/>
              <a:buChar char="Ø"/>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审计委员会决议通过后，所涉及董事、经理、高级管理人员有义务执行该决议。</a:t>
            </a:r>
            <a:endPar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tab pos="0" algn="l"/>
              </a:tabLst>
              <a:defRPr/>
            </a:pPr>
            <a:r>
              <a:rPr kumimoji="0" lang="zh-CN" altLang="en-US"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审计委员会的外部关系条款</a:t>
            </a:r>
            <a:endParaRPr kumimoji="0" lang="en-US" altLang="zh-CN" sz="36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438785" y="1572895"/>
            <a:ext cx="11360280" cy="4847583"/>
          </a:xfrm>
        </p:spPr>
        <p:txBody>
          <a:bodyPr>
            <a:normAutofit fontScale="90000" lnSpcReduction="10000"/>
          </a:bodyPr>
          <a:lstStyle/>
          <a:p>
            <a:pPr>
              <a:lnSpc>
                <a:spcPct val="110000"/>
              </a:lnSpc>
              <a:buFont typeface="Wingdings"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75</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条：</a:t>
            </a:r>
            <a:r>
              <a:rPr b="1" dirty="0">
                <a:latin typeface="黑体" panose="02010609060101010101" pitchFamily="49" charset="-122"/>
                <a:ea typeface="黑体" panose="02010609060101010101" pitchFamily="49" charset="-122"/>
                <a:cs typeface="Times New Roman" panose="02020603050405020304" pitchFamily="18" charset="0"/>
                <a:sym typeface="+mn-ea"/>
              </a:rPr>
              <a:t>规模较小或者股东人数较少的有限责任公司，可以不设董事会，设一名董事，行使本法规定的董事会的职权。该董事可以兼任公司经理。</a:t>
            </a:r>
          </a:p>
          <a:p>
            <a:pPr>
              <a:lnSpc>
                <a:spcPct val="110000"/>
              </a:lnSpc>
              <a:buFont typeface="Wingdings"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83</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条：</a:t>
            </a:r>
            <a:r>
              <a:rPr b="1" dirty="0">
                <a:latin typeface="黑体" panose="02010609060101010101" pitchFamily="49" charset="-122"/>
                <a:ea typeface="黑体" panose="02010609060101010101" pitchFamily="49" charset="-122"/>
                <a:cs typeface="Times New Roman" panose="02020603050405020304" pitchFamily="18" charset="0"/>
                <a:sym typeface="+mn-ea"/>
              </a:rPr>
              <a:t>规模较小或者股东人数较少的有限责任公司，可以不设监事会，设一名监事，行使本法规定的监事会的职权；</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经全体股东一致同意，也可以不设监事</a:t>
            </a:r>
            <a:r>
              <a:rPr b="1" dirty="0">
                <a:latin typeface="黑体" panose="02010609060101010101" pitchFamily="49" charset="-122"/>
                <a:ea typeface="黑体" panose="02010609060101010101" pitchFamily="49" charset="-122"/>
                <a:cs typeface="Times New Roman" panose="02020603050405020304" pitchFamily="18" charset="0"/>
                <a:sym typeface="+mn-ea"/>
              </a:rPr>
              <a:t>。</a:t>
            </a:r>
          </a:p>
          <a:p>
            <a:pPr>
              <a:lnSpc>
                <a:spcPct val="110000"/>
              </a:lnSpc>
              <a:buFont typeface="Wingdings"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128</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条：</a:t>
            </a:r>
            <a:r>
              <a:rPr b="1" dirty="0">
                <a:latin typeface="黑体" panose="02010609060101010101" pitchFamily="49" charset="-122"/>
                <a:ea typeface="黑体" panose="02010609060101010101" pitchFamily="49" charset="-122"/>
                <a:cs typeface="Times New Roman" panose="02020603050405020304" pitchFamily="18" charset="0"/>
                <a:sym typeface="+mn-ea"/>
              </a:rPr>
              <a:t>规模较小或者股东人数较少的股份有限公司，可以不设董事会，设一名董事，行使本法规定的董事会的职权。该董事可以兼任公司经理。</a:t>
            </a:r>
          </a:p>
          <a:p>
            <a:pPr>
              <a:lnSpc>
                <a:spcPct val="110000"/>
              </a:lnSpc>
              <a:buFont typeface="Wingdings"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sym typeface="+mn-ea"/>
              </a:rPr>
              <a:t>133</a:t>
            </a:r>
            <a:r>
              <a:rPr lang="zh-CN" altLang="en-US" b="1" dirty="0">
                <a:latin typeface="黑体" panose="02010609060101010101" pitchFamily="49" charset="-122"/>
                <a:ea typeface="黑体" panose="02010609060101010101" pitchFamily="49" charset="-122"/>
                <a:cs typeface="Times New Roman" panose="02020603050405020304" pitchFamily="18" charset="0"/>
                <a:sym typeface="+mn-ea"/>
              </a:rPr>
              <a:t>条：</a:t>
            </a:r>
            <a:r>
              <a:rPr b="1" dirty="0">
                <a:latin typeface="黑体" panose="02010609060101010101" pitchFamily="49" charset="-122"/>
                <a:ea typeface="黑体" panose="02010609060101010101" pitchFamily="49" charset="-122"/>
                <a:cs typeface="Times New Roman" panose="02020603050405020304" pitchFamily="18" charset="0"/>
                <a:sym typeface="+mn-ea"/>
              </a:rPr>
              <a:t>规模较小或者股东人数较少的股份有限公司，可以不设监事会，</a:t>
            </a:r>
            <a:r>
              <a:rPr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sym typeface="+mn-ea"/>
              </a:rPr>
              <a:t>设一名监事，行使本法规定的监事会的职权</a:t>
            </a:r>
            <a:r>
              <a:rPr b="1" dirty="0">
                <a:latin typeface="黑体" panose="02010609060101010101" pitchFamily="49" charset="-122"/>
                <a:ea typeface="黑体" panose="02010609060101010101" pitchFamily="49" charset="-122"/>
                <a:cs typeface="Times New Roman" panose="02020603050405020304" pitchFamily="18" charset="0"/>
                <a:sym typeface="+mn-ea"/>
              </a:rPr>
              <a:t>。</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48562" y="437522"/>
            <a:ext cx="4786888" cy="584775"/>
          </a:xfrm>
          <a:prstGeom prst="rect">
            <a:avLst/>
          </a:prstGeom>
          <a:noFill/>
        </p:spPr>
        <p:txBody>
          <a:bodyPr wrap="non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小型公司组织机构的简化</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754469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11461531" y="2713396"/>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730469" y="725214"/>
            <a:ext cx="10623331" cy="5451749"/>
          </a:xfrm>
        </p:spPr>
        <p:txBody>
          <a:bodyPr>
            <a:normAutofit/>
          </a:bodyPr>
          <a:lstStyle/>
          <a:p>
            <a:pPr marL="0" indent="0">
              <a:lnSpc>
                <a:spcPct val="100000"/>
              </a:lnSpc>
              <a:buFont typeface="Wingdings" panose="05000000000000000000" pitchFamily="2" charset="2"/>
              <a:buChar char="p"/>
              <a:tabLst>
                <a:tab pos="0" algn="l"/>
              </a:tabLst>
            </a:pPr>
            <a:r>
              <a:rPr lang="zh-CN" altLang="en-US" sz="2900" b="1" dirty="0">
                <a:latin typeface="黑体" panose="02010609060101010101" pitchFamily="49" charset="-122"/>
                <a:ea typeface="黑体" panose="02010609060101010101" pitchFamily="49" charset="-122"/>
                <a:cs typeface="Times New Roman" panose="02020603050405020304" pitchFamily="18" charset="0"/>
              </a:rPr>
              <a:t>更干脆的单层制：小规模公司</a:t>
            </a:r>
            <a:endParaRPr lang="en-US" altLang="zh-CN" sz="29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sz="2900"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sz="2900" b="1" dirty="0">
                <a:latin typeface="黑体" panose="02010609060101010101" pitchFamily="49" charset="-122"/>
                <a:ea typeface="黑体" panose="02010609060101010101" pitchFamily="49" charset="-122"/>
                <a:cs typeface="Times New Roman" panose="02020603050405020304" pitchFamily="18" charset="0"/>
              </a:rPr>
              <a:t>83</a:t>
            </a:r>
            <a:r>
              <a:rPr lang="zh-CN" altLang="en-US" sz="2900" b="1" dirty="0">
                <a:latin typeface="黑体" panose="02010609060101010101" pitchFamily="49" charset="-122"/>
                <a:ea typeface="黑体" panose="02010609060101010101" pitchFamily="49" charset="-122"/>
                <a:cs typeface="Times New Roman" panose="02020603050405020304" pitchFamily="18" charset="0"/>
              </a:rPr>
              <a:t>条：</a:t>
            </a:r>
            <a:r>
              <a:rPr sz="2900" b="1" dirty="0">
                <a:latin typeface="黑体" panose="02010609060101010101" pitchFamily="49" charset="-122"/>
                <a:ea typeface="黑体" panose="02010609060101010101" pitchFamily="49" charset="-122"/>
                <a:cs typeface="Times New Roman" panose="02020603050405020304" pitchFamily="18" charset="0"/>
              </a:rPr>
              <a:t>规模较小或者股东人数较少的有限责任公司，可以不设监事会，设一名监事，行使本法规定的监事会的职权；</a:t>
            </a:r>
            <a:r>
              <a:rPr sz="29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经全体股东一致同意，也可以不设监事。</a:t>
            </a:r>
            <a:endParaRPr sz="2900"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itchFamily="2" charset="2"/>
              <a:buChar char="p"/>
              <a:tabLst>
                <a:tab pos="0" algn="l"/>
              </a:tabLst>
            </a:pPr>
            <a:r>
              <a:rPr lang="zh-CN" altLang="en-US" sz="29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要点：</a:t>
            </a:r>
            <a:endParaRPr lang="en-US" altLang="zh-CN" sz="29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tabLst>
                <a:tab pos="0" algn="l"/>
              </a:tabLst>
            </a:pPr>
            <a:r>
              <a:rPr lang="zh-CN" altLang="en-US" sz="2900" b="1" dirty="0">
                <a:latin typeface="黑体" panose="02010609060101010101" pitchFamily="49" charset="-122"/>
                <a:ea typeface="黑体" panose="02010609060101010101" pitchFamily="49" charset="-122"/>
                <a:cs typeface="Times New Roman" panose="02020603050405020304" pitchFamily="18" charset="0"/>
              </a:rPr>
              <a:t>规模较小的公司，可以径行不设监事。</a:t>
            </a:r>
          </a:p>
          <a:p>
            <a:pPr>
              <a:lnSpc>
                <a:spcPct val="150000"/>
              </a:lnSpc>
              <a:buFont typeface="Wingdings" panose="05000000000000000000" pitchFamily="2" charset="2"/>
              <a:buChar char="Ø"/>
              <a:tabLst>
                <a:tab pos="0" algn="l"/>
              </a:tabLst>
            </a:pPr>
            <a:endParaRPr lang="zh-CN" altLang="en-US" sz="4500"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50000"/>
              </a:lnSpc>
              <a:buFont typeface="Wingdings" panose="05000000000000000000" pitchFamily="2" charset="2"/>
              <a:buChar char="Ø"/>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4020243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8733" y="3119717"/>
            <a:ext cx="7533267" cy="2218875"/>
          </a:xfrm>
        </p:spPr>
        <p:txBody>
          <a:bodyPr vert="horz" lIns="91440" tIns="45720" rIns="91440" bIns="45720" rtlCol="0" anchor="t">
            <a:normAutofit/>
          </a:bodyPr>
          <a:lstStyle/>
          <a:p>
            <a:r>
              <a:rPr kumimoji="1" lang="zh-CN" altLang="en-US" sz="4000" b="1" dirty="0">
                <a:solidFill>
                  <a:srgbClr val="030553"/>
                </a:solidFill>
                <a:latin typeface="黑体" panose="02010609060101010101" pitchFamily="49" charset="-122"/>
                <a:ea typeface="黑体" panose="02010609060101010101" pitchFamily="49" charset="-122"/>
              </a:rPr>
              <a:t>五、双层制下监事会权力强化</a:t>
            </a:r>
            <a:br>
              <a:rPr kumimoji="1" lang="en-US" altLang="zh-CN" sz="4000" b="1" dirty="0">
                <a:solidFill>
                  <a:schemeClr val="tx2"/>
                </a:solidFill>
                <a:latin typeface="黑体" panose="02010609060101010101" pitchFamily="49" charset="-122"/>
                <a:ea typeface="黑体" panose="02010609060101010101" pitchFamily="49" charset="-122"/>
              </a:rPr>
            </a:br>
            <a:endParaRPr kumimoji="1" lang="zh-CN" altLang="en-US" sz="40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139825" y="1762760"/>
            <a:ext cx="10323195" cy="4834255"/>
          </a:xfrm>
        </p:spPr>
        <p:txBody>
          <a:bodyPr>
            <a:normAutofit/>
          </a:bodyPr>
          <a:lstStyle/>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80</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监事会可以要求董事、高级管理人员提交执行职务的报告。</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新增条款，保障监事会信息获得权</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p>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215</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新增可根据章程规定由监事会决定审计机构选任的选项。</a:t>
            </a:r>
            <a:endParaRPr lang="en-US" altLang="zh-CN"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181</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zh-CN" altLang="en-US" b="1"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新增了监事违反忠实义务时公司的归入权，解决了违反忠实义务时监事追责的法律依据缺失问题。</a:t>
            </a:r>
            <a:endParaRPr lang="en-US" altLang="zh-CN" b="1"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514350" indent="-514350">
              <a:buAutoNum type="arabicPeriod"/>
            </a:pPr>
            <a:endParaRPr lang="en-US" altLang="zh-CN" sz="19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1020417" y="463826"/>
            <a:ext cx="7023653" cy="584775"/>
          </a:xfrm>
          <a:prstGeom prst="rect">
            <a:avLst/>
          </a:prstGeom>
          <a:noFill/>
        </p:spPr>
        <p:txBody>
          <a:bodyPr wrap="squar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双层制下监事会的职权强化</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8733" y="3119717"/>
            <a:ext cx="7533267" cy="2218875"/>
          </a:xfrm>
        </p:spPr>
        <p:txBody>
          <a:bodyPr vert="horz" lIns="91440" tIns="45720" rIns="91440" bIns="45720" rtlCol="0" anchor="t">
            <a:normAutofit/>
          </a:bodyPr>
          <a:lstStyle/>
          <a:p>
            <a:r>
              <a:rPr kumimoji="1" lang="zh-CN" altLang="en-US" sz="4000" b="1" dirty="0">
                <a:solidFill>
                  <a:srgbClr val="030553"/>
                </a:solidFill>
                <a:latin typeface="黑体" panose="02010609060101010101" pitchFamily="49" charset="-122"/>
                <a:ea typeface="黑体" panose="02010609060101010101" pitchFamily="49" charset="-122"/>
              </a:rPr>
              <a:t>六、股东会</a:t>
            </a:r>
            <a:r>
              <a:rPr kumimoji="1" lang="en-US" altLang="zh-CN" sz="4000" b="1" dirty="0">
                <a:solidFill>
                  <a:srgbClr val="030553"/>
                </a:solidFill>
                <a:latin typeface="黑体" panose="02010609060101010101" pitchFamily="49" charset="-122"/>
                <a:ea typeface="黑体" panose="02010609060101010101" pitchFamily="49" charset="-122"/>
              </a:rPr>
              <a:t>/</a:t>
            </a:r>
            <a:r>
              <a:rPr kumimoji="1" lang="zh-CN" altLang="en-US" sz="4000" b="1" dirty="0">
                <a:solidFill>
                  <a:srgbClr val="030553"/>
                </a:solidFill>
                <a:latin typeface="黑体" panose="02010609060101010101" pitchFamily="49" charset="-122"/>
                <a:ea typeface="黑体" panose="02010609060101010101" pitchFamily="49" charset="-122"/>
              </a:rPr>
              <a:t>董事会权力配置</a:t>
            </a:r>
            <a:br>
              <a:rPr kumimoji="1" lang="en-US" altLang="zh-CN" sz="4400" b="1" dirty="0">
                <a:solidFill>
                  <a:schemeClr val="tx2"/>
                </a:solidFill>
                <a:latin typeface="黑体" panose="02010609060101010101" pitchFamily="49" charset="-122"/>
                <a:ea typeface="黑体" panose="02010609060101010101" pitchFamily="49" charset="-122"/>
              </a:rPr>
            </a:b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内容占位符 6"/>
          <p:cNvSpPr>
            <a:spLocks noGrp="1"/>
          </p:cNvSpPr>
          <p:nvPr>
            <p:ph idx="1"/>
          </p:nvPr>
        </p:nvSpPr>
        <p:spPr>
          <a:xfrm>
            <a:off x="1099930" y="1950757"/>
            <a:ext cx="8862605" cy="4030943"/>
          </a:xfrm>
        </p:spPr>
        <p:txBody>
          <a:bodyPr>
            <a:normAutofit/>
          </a:bodyPr>
          <a:lstStyle/>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我国《公司法》上分权之最大疑惑：股东会与董事会的权限划分</a:t>
            </a:r>
            <a:endParaRPr lang="en-US" altLang="zh-CN" b="1" dirty="0">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股东会管什么？董事会管什么？</a:t>
            </a:r>
            <a:endParaRPr lang="en-US" altLang="zh-CN" b="1" dirty="0">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如股东会决定经营方针和投资计划，董事会决定公司的经营计划和投资方案，那么，经营方针和经营计划如何区分？投资计划和投资方案如何区分？</a:t>
            </a:r>
            <a:endParaRPr lang="en-US" altLang="zh-CN" b="1" dirty="0">
              <a:latin typeface="黑体" panose="02010609060101010101" pitchFamily="49" charset="-122"/>
              <a:ea typeface="黑体" panose="02010609060101010101" pitchFamily="49" charset="-122"/>
            </a:endParaRPr>
          </a:p>
          <a:p>
            <a:pPr>
              <a:lnSpc>
                <a:spcPct val="10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rPr>
              <a:t>剩余权力如何归属？</a:t>
            </a:r>
            <a:endParaRPr lang="en-US" altLang="zh-CN"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zh-CN" altLang="en-US" sz="2000" b="1" dirty="0">
              <a:latin typeface="黑体" panose="02010609060101010101" pitchFamily="49" charset="-122"/>
              <a:ea typeface="黑体" panose="02010609060101010101" pitchFamily="49" charset="-122"/>
            </a:endParaRPr>
          </a:p>
          <a:p>
            <a:pPr>
              <a:buFont typeface="Wingdings" panose="05000000000000000000" pitchFamily="2" charset="2"/>
              <a:buChar char="p"/>
            </a:pPr>
            <a:endParaRPr lang="en-US" altLang="zh-CN" sz="2000" b="1" dirty="0">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a:xfrm>
            <a:off x="8610600" y="6356350"/>
            <a:ext cx="2743200" cy="365125"/>
          </a:xfrm>
        </p:spPr>
        <p:txBody>
          <a:bodyPr>
            <a:normAutofit/>
          </a:bodyPr>
          <a:lstStyle/>
          <a:p>
            <a:pPr>
              <a:spcAft>
                <a:spcPts val="600"/>
              </a:spcAft>
              <a:defRPr/>
            </a:pPr>
            <a:fld id="{CA4E1104-1EC0-4B44-A790-A41D918380D6}" type="slidenum">
              <a:rPr lang="zh-CN" altLang="en-US">
                <a:solidFill>
                  <a:schemeClr val="tx1">
                    <a:lumMod val="50000"/>
                    <a:lumOff val="50000"/>
                  </a:schemeClr>
                </a:solidFill>
              </a:rPr>
              <a:t>59</a:t>
            </a:fld>
            <a:endParaRPr lang="zh-CN" altLang="en-US">
              <a:solidFill>
                <a:schemeClr val="tx1">
                  <a:lumMod val="50000"/>
                  <a:lumOff val="50000"/>
                </a:schemeClr>
              </a:solidFill>
            </a:endParaRPr>
          </a:p>
        </p:txBody>
      </p:sp>
      <p:sp>
        <p:nvSpPr>
          <p:cNvPr id="2" name="文本框 1"/>
          <p:cNvSpPr txBox="1"/>
          <p:nvPr/>
        </p:nvSpPr>
        <p:spPr>
          <a:xfrm>
            <a:off x="1378227" y="437522"/>
            <a:ext cx="5836854" cy="584775"/>
          </a:xfrm>
          <a:prstGeom prst="rect">
            <a:avLst/>
          </a:prstGeom>
          <a:noFill/>
        </p:spPr>
        <p:txBody>
          <a:bodyPr wrap="none" rtlCol="0">
            <a:spAutoFit/>
          </a:bodyPr>
          <a:lstStyle/>
          <a:p>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股东会</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董事会权力的配置调整</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p:cNvGrpSpPr>
            <a:grpSpLocks noGrp="1" noUngrp="1" noRot="1" noChangeAspect="1" noMove="1" noResize="1"/>
          </p:cNvGrpSpPr>
          <p:nvPr/>
        </p:nvGrpSpPr>
        <p:grpSpPr>
          <a:xfrm>
            <a:off x="-1" y="-29768"/>
            <a:ext cx="12202175" cy="1519356"/>
            <a:chOff x="-1" y="-29768"/>
            <a:chExt cx="12202175" cy="1519356"/>
          </a:xfrm>
        </p:grpSpPr>
        <p:sp>
          <p:nvSpPr>
            <p:cNvPr id="22" name="Rectangle 21"/>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6" name="内容占位符 4"/>
          <p:cNvGraphicFramePr>
            <a:graphicFrameLocks noGrp="1"/>
          </p:cNvGraphicFramePr>
          <p:nvPr>
            <p:ph idx="1"/>
          </p:nvPr>
        </p:nvGraphicFramePr>
        <p:xfrm>
          <a:off x="1073426" y="2133600"/>
          <a:ext cx="9939131" cy="4121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8" name="文本框 7"/>
          <p:cNvSpPr txBox="1"/>
          <p:nvPr/>
        </p:nvSpPr>
        <p:spPr>
          <a:xfrm>
            <a:off x="787632" y="375967"/>
            <a:ext cx="8821646" cy="707886"/>
          </a:xfrm>
          <a:prstGeom prst="rect">
            <a:avLst/>
          </a:prstGeom>
          <a:noFill/>
        </p:spPr>
        <p:txBody>
          <a:bodyPr wrap="none" rtlCol="0">
            <a:spAutoFit/>
          </a:bodyPr>
          <a:lstStyle/>
          <a:p>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第一部分 </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2023</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年公司法修订总体评估</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76301" y="1879065"/>
            <a:ext cx="11010899" cy="4731055"/>
          </a:xfrm>
        </p:spPr>
        <p:txBody>
          <a:bodyPr>
            <a:normAutofit/>
          </a:bodyPr>
          <a:lstStyle/>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股东会行使下列职权：</a:t>
            </a:r>
            <a:endParaRPr lang="en-US" alt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449580" algn="just">
              <a:buNone/>
            </a:pPr>
            <a:r>
              <a:rPr lang="zh-CN" altLang="en-US" sz="2400" b="0" i="0" strike="sngStrike" dirty="0">
                <a:solidFill>
                  <a:srgbClr val="FF0000"/>
                </a:solidFill>
                <a:effectLst/>
                <a:latin typeface="黑体" panose="02010609060101010101" pitchFamily="49" charset="-122"/>
                <a:ea typeface="黑体" panose="02010609060101010101" pitchFamily="49" charset="-122"/>
              </a:rPr>
              <a:t>决定公司的经营方针和投资计划；</a:t>
            </a:r>
            <a:endParaRPr lang="en-US" altLang="zh-CN" sz="2400" b="0" i="0" strike="sngStrike" dirty="0">
              <a:solidFill>
                <a:srgbClr val="FF0000"/>
              </a:solidFill>
              <a:effectLst/>
              <a:latin typeface="黑体" panose="02010609060101010101" pitchFamily="49" charset="-122"/>
              <a:ea typeface="黑体" panose="02010609060101010101" pitchFamily="49" charset="-122"/>
            </a:endParaRPr>
          </a:p>
          <a:p>
            <a:pPr marL="0" indent="449580" algn="just">
              <a:lnSpc>
                <a:spcPct val="100000"/>
              </a:lnSpc>
              <a:buNone/>
            </a:pPr>
            <a:r>
              <a:rPr lang="zh-CN" altLang="en-US" sz="2400" strike="sngStrike" dirty="0">
                <a:solidFill>
                  <a:srgbClr val="FF0000"/>
                </a:solidFill>
                <a:latin typeface="黑体" panose="02010609060101010101" pitchFamily="49" charset="-122"/>
                <a:ea typeface="黑体" panose="02010609060101010101" pitchFamily="49" charset="-122"/>
              </a:rPr>
              <a:t>审议批准公司的年度财务预算方案、决算方案；</a:t>
            </a:r>
            <a:endParaRPr lang="zh-CN" altLang="zh-CN" sz="2400" strike="sngStrike" dirty="0">
              <a:solidFill>
                <a:srgbClr val="FF0000"/>
              </a:solidFill>
              <a:latin typeface="黑体" panose="02010609060101010101" pitchFamily="49" charset="-122"/>
              <a:ea typeface="黑体" panose="02010609060101010101" pitchFamily="49" charset="-122"/>
            </a:endParaRP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（一）选举和更换董事、监事，决定有关董事、监事的报酬事项；</a:t>
            </a: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（二）审议批准董事会的报告；</a:t>
            </a: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（三）审议批准监事会的报告；</a:t>
            </a: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（四）审议批准公司的利润分配方案和弥补亏损方案；</a:t>
            </a: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（五）对公司增加或者减少注册资本作出决议；</a:t>
            </a:r>
          </a:p>
          <a:p>
            <a:pPr marL="0" indent="449580" algn="just">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（六）对发行公司债券作出决议；</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3" y="359713"/>
            <a:ext cx="10548091" cy="707886"/>
          </a:xfrm>
          <a:prstGeom prst="rect">
            <a:avLst/>
          </a:prstGeom>
          <a:noFill/>
        </p:spPr>
        <p:txBody>
          <a:bodyPr wrap="square" rtlCol="0">
            <a:spAutoFit/>
          </a:bodyPr>
          <a:lstStyle/>
          <a:p>
            <a:pPr>
              <a:lnSpc>
                <a:spcPct val="100000"/>
              </a:lnSpc>
              <a:buFont typeface="Wingdings" panose="05000000000000000000" pitchFamily="2" charset="2"/>
              <a:buChar char="p"/>
              <a:tabLst>
                <a:tab pos="0" algn="l"/>
              </a:tabLst>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59</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条：</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股东会职权</a:t>
            </a: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内容占位符 4"/>
          <p:cNvSpPr>
            <a:spLocks noGrp="1"/>
          </p:cNvSpPr>
          <p:nvPr>
            <p:ph idx="1"/>
          </p:nvPr>
        </p:nvSpPr>
        <p:spPr>
          <a:xfrm>
            <a:off x="876301" y="1879065"/>
            <a:ext cx="11010899" cy="4731055"/>
          </a:xfrm>
        </p:spPr>
        <p:txBody>
          <a:bodyPr>
            <a:normAutofit/>
          </a:bodyPr>
          <a:lstStyle/>
          <a:p>
            <a:pPr marL="0" indent="449580" algn="just">
              <a:lnSpc>
                <a:spcPct val="110000"/>
              </a:lnSpc>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（七）对公司合并、分立、解散、清算或者变更公司形式作出决议；</a:t>
            </a:r>
          </a:p>
          <a:p>
            <a:pPr marL="0" indent="449580" algn="just">
              <a:lnSpc>
                <a:spcPct val="110000"/>
              </a:lnSpc>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（八）修改公司章程；</a:t>
            </a:r>
          </a:p>
          <a:p>
            <a:pPr marL="0" indent="449580" algn="just">
              <a:lnSpc>
                <a:spcPct val="110000"/>
              </a:lnSpc>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（九）公司章程规定的其他职权。</a:t>
            </a:r>
          </a:p>
          <a:p>
            <a:pPr marL="0" indent="449580" algn="just">
              <a:lnSpc>
                <a:spcPct val="110000"/>
              </a:lnSpc>
              <a:buNone/>
            </a:pPr>
            <a:r>
              <a:rPr lang="zh-CN" altLang="zh-CN" sz="2400" b="1" u="sng" kern="100" dirty="0">
                <a:solidFill>
                  <a:srgbClr val="FF0000"/>
                </a:solidFill>
                <a:effectLst/>
                <a:latin typeface="黑体" panose="02010609060101010101" pitchFamily="49" charset="-122"/>
                <a:ea typeface="黑体" panose="02010609060101010101" pitchFamily="49" charset="-122"/>
                <a:cs typeface="Times New Roman" panose="02020603050405020304" pitchFamily="18" charset="0"/>
              </a:rPr>
              <a:t>股东会可以授权董事会对发行公司债券作出决议。</a:t>
            </a:r>
          </a:p>
          <a:p>
            <a:pPr marL="0" indent="449580" algn="just">
              <a:lnSpc>
                <a:spcPct val="110000"/>
              </a:lnSpc>
              <a:buNone/>
            </a:pPr>
            <a:r>
              <a:rPr lang="zh-CN" altLang="zh-CN" sz="2400" b="1" kern="100" dirty="0">
                <a:effectLst/>
                <a:latin typeface="黑体" panose="02010609060101010101" pitchFamily="49" charset="-122"/>
                <a:ea typeface="黑体" panose="02010609060101010101" pitchFamily="49" charset="-122"/>
                <a:cs typeface="Times New Roman" panose="02020603050405020304" pitchFamily="18" charset="0"/>
              </a:rPr>
              <a:t>对本条第一款所列事项股东以书面形式一致表示同意的，可以不召开股东会会议，直接作出决定，并由全体股东在决定文件上签名或者盖章。</a:t>
            </a:r>
            <a:endParaRPr lang="en-US" altLang="zh-CN" sz="2400" b="1"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Font typeface="Wingdings" panose="05000000000000000000" pitchFamily="2" charset="2"/>
              <a:buChar char="p"/>
              <a:tabLst>
                <a:tab pos="0" algn="l"/>
              </a:tabLst>
            </a:pPr>
            <a:r>
              <a:rPr lang="zh-CN" altLang="en-US" sz="2400" b="1" dirty="0">
                <a:latin typeface="黑体" panose="02010609060101010101" pitchFamily="49" charset="-122"/>
                <a:ea typeface="黑体" panose="02010609060101010101" pitchFamily="49" charset="-122"/>
                <a:cs typeface="Times New Roman" panose="02020603050405020304" pitchFamily="18" charset="0"/>
              </a:rPr>
              <a:t>要点：从</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10+N</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变成了</a:t>
            </a:r>
            <a:r>
              <a:rPr lang="en-US" altLang="zh-CN" sz="2400" b="1" dirty="0">
                <a:latin typeface="黑体" panose="02010609060101010101" pitchFamily="49" charset="-122"/>
                <a:ea typeface="黑体" panose="02010609060101010101" pitchFamily="49" charset="-122"/>
                <a:cs typeface="Times New Roman" panose="02020603050405020304" pitchFamily="18" charset="0"/>
              </a:rPr>
              <a:t>8+N</a:t>
            </a:r>
            <a:r>
              <a:rPr lang="zh-CN" altLang="en-US" sz="2400" b="1" dirty="0">
                <a:latin typeface="黑体" panose="02010609060101010101" pitchFamily="49" charset="-122"/>
                <a:ea typeface="黑体" panose="02010609060101010101" pitchFamily="49" charset="-122"/>
                <a:cs typeface="Times New Roman" panose="02020603050405020304" pitchFamily="18" charset="0"/>
              </a:rPr>
              <a:t>；增加授权事项；一致同意决定的例外</a:t>
            </a: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10000"/>
              </a:lnSpc>
              <a:buFont typeface="Wingdings" panose="05000000000000000000" pitchFamily="2" charset="2"/>
              <a:buChar char="p"/>
              <a:tabLst>
                <a:tab pos="0" algn="l"/>
              </a:tabLst>
            </a:pPr>
            <a:r>
              <a:rPr lang="zh-CN" altLang="en-US" sz="2400" b="1" kern="100" dirty="0">
                <a:latin typeface="黑体" panose="02010609060101010101" pitchFamily="49" charset="-122"/>
                <a:ea typeface="黑体" panose="02010609060101010101" pitchFamily="49" charset="-122"/>
                <a:cs typeface="Times New Roman" panose="02020603050405020304" pitchFamily="18" charset="0"/>
              </a:rPr>
              <a:t>论文：</a:t>
            </a:r>
            <a:r>
              <a:rPr lang="zh-CN" altLang="zh-CN" sz="2400" b="1" kern="100" dirty="0">
                <a:latin typeface="黑体" panose="02010609060101010101" pitchFamily="49" charset="-122"/>
                <a:ea typeface="黑体" panose="02010609060101010101" pitchFamily="49" charset="-122"/>
                <a:cs typeface="Times New Roman" panose="02020603050405020304" pitchFamily="18" charset="0"/>
              </a:rPr>
              <a:t>《董事会权力的失焦与矫正》，《法律科学》</a:t>
            </a:r>
            <a:r>
              <a:rPr lang="en-US" altLang="zh-CN" sz="2400" b="1" kern="100" dirty="0">
                <a:latin typeface="黑体" panose="02010609060101010101" pitchFamily="49" charset="-122"/>
                <a:ea typeface="黑体" panose="02010609060101010101" pitchFamily="49" charset="-122"/>
                <a:cs typeface="Times New Roman" panose="02020603050405020304" pitchFamily="18" charset="0"/>
              </a:rPr>
              <a:t>2023</a:t>
            </a:r>
            <a:r>
              <a:rPr lang="zh-CN" altLang="zh-CN" sz="2400" b="1" kern="100" dirty="0">
                <a:latin typeface="黑体" panose="02010609060101010101" pitchFamily="49" charset="-122"/>
                <a:ea typeface="黑体" panose="02010609060101010101" pitchFamily="49" charset="-122"/>
                <a:cs typeface="Times New Roman" panose="02020603050405020304" pitchFamily="18" charset="0"/>
              </a:rPr>
              <a:t>年第</a:t>
            </a:r>
            <a:r>
              <a:rPr lang="en-US" altLang="zh-CN" sz="2400" b="1" kern="100" dirty="0">
                <a:latin typeface="黑体" panose="02010609060101010101" pitchFamily="49" charset="-122"/>
                <a:ea typeface="黑体" panose="02010609060101010101" pitchFamily="49" charset="-122"/>
                <a:cs typeface="Times New Roman" panose="02020603050405020304" pitchFamily="18" charset="0"/>
              </a:rPr>
              <a:t>1</a:t>
            </a:r>
            <a:r>
              <a:rPr lang="zh-CN" altLang="zh-CN" sz="2400" b="1" kern="100" dirty="0">
                <a:latin typeface="黑体" panose="02010609060101010101" pitchFamily="49" charset="-122"/>
                <a:ea typeface="黑体" panose="02010609060101010101" pitchFamily="49" charset="-122"/>
                <a:cs typeface="Times New Roman" panose="02020603050405020304" pitchFamily="18" charset="0"/>
              </a:rPr>
              <a:t>期</a:t>
            </a:r>
            <a:r>
              <a:rPr lang="zh-CN" altLang="zh-CN" sz="2400" b="1" dirty="0">
                <a:latin typeface="黑体" panose="02010609060101010101" pitchFamily="49" charset="-122"/>
                <a:ea typeface="黑体" panose="02010609060101010101" pitchFamily="49" charset="-122"/>
                <a:cs typeface="Times New Roman" panose="02020603050405020304" pitchFamily="18" charset="0"/>
              </a:rPr>
              <a:t>。</a:t>
            </a:r>
          </a:p>
          <a:p>
            <a:pPr marL="0" indent="0">
              <a:lnSpc>
                <a:spcPct val="110000"/>
              </a:lnSpc>
              <a:buFont typeface="Wingdings" panose="05000000000000000000" pitchFamily="2" charset="2"/>
              <a:buChar char="p"/>
              <a:tabLst>
                <a:tab pos="0" algn="l"/>
              </a:tabLst>
            </a:pPr>
            <a:endParaRPr lang="en-US" altLang="zh-CN" sz="2400"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584775"/>
          </a:xfrm>
          <a:prstGeom prst="rect">
            <a:avLst/>
          </a:prstGeom>
          <a:noFill/>
        </p:spPr>
        <p:txBody>
          <a:bodyPr wrap="square">
            <a:spAutoFit/>
          </a:bodyPr>
          <a:lstStyle/>
          <a:p>
            <a:pPr>
              <a:lnSpc>
                <a:spcPct val="100000"/>
              </a:lnSpc>
              <a:buFont typeface="Wingdings" panose="05000000000000000000" pitchFamily="2" charset="2"/>
              <a:buChar char="p"/>
              <a:tabLst>
                <a:tab pos="0" algn="l"/>
              </a:tabLst>
            </a:pP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59</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条：</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股东会职权</a:t>
            </a:r>
            <a:r>
              <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11293980" y="-1020941"/>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670649" y="326775"/>
            <a:ext cx="10623331" cy="5451749"/>
          </a:xfrm>
        </p:spPr>
        <p:txBody>
          <a:bodyPr>
            <a:noAutofit/>
          </a:bodyPr>
          <a:lstStyle/>
          <a:p>
            <a:pPr>
              <a:lnSpc>
                <a:spcPct val="10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67</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有限责任公司设董事会，本法第七十五条另有规定的除外。</a:t>
            </a:r>
          </a:p>
          <a:p>
            <a:pPr>
              <a:lnSpc>
                <a:spcPct val="10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董事会行使下列职权：</a:t>
            </a: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（一）召集股东会会议，并</a:t>
            </a:r>
            <a:r>
              <a:rPr lang="zh-CN" altLang="en-US"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向股东会报告工作</a:t>
            </a:r>
            <a:r>
              <a:rPr lang="zh-CN" altLang="en-US" b="1" dirty="0">
                <a:latin typeface="宋体" panose="02010600030101010101" pitchFamily="2" charset="-122"/>
                <a:ea typeface="宋体" panose="02010600030101010101" pitchFamily="2" charset="-122"/>
                <a:cs typeface="Times New Roman" panose="02020603050405020304" pitchFamily="18" charset="0"/>
              </a:rPr>
              <a:t>；</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（二）</a:t>
            </a:r>
            <a:r>
              <a:rPr lang="zh-CN" altLang="en-US"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执行股东会的决议</a:t>
            </a:r>
            <a:r>
              <a:rPr lang="zh-CN" altLang="en-US" b="1" dirty="0">
                <a:latin typeface="宋体" panose="02010600030101010101" pitchFamily="2" charset="-122"/>
                <a:ea typeface="宋体" panose="02010600030101010101" pitchFamily="2" charset="-122"/>
                <a:cs typeface="Times New Roman" panose="02020603050405020304" pitchFamily="18" charset="0"/>
              </a:rPr>
              <a:t>；</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u="sng" dirty="0">
                <a:solidFill>
                  <a:srgbClr val="FF0000"/>
                </a:solidFill>
                <a:latin typeface="宋体" panose="02010600030101010101" pitchFamily="2" charset="-122"/>
                <a:ea typeface="宋体" panose="02010600030101010101" pitchFamily="2" charset="-122"/>
                <a:cs typeface="Times New Roman" panose="02020603050405020304" pitchFamily="18" charset="0"/>
              </a:rPr>
              <a:t>（三）决定公司的经营计划和投资方案；</a:t>
            </a:r>
            <a:endParaRPr lang="en-US" altLang="zh-CN" b="1" u="sng" dirty="0">
              <a:solidFill>
                <a:srgbClr val="FF0000"/>
              </a:solidFill>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（四）制订公司的利润分配方案和弥补亏损方案；</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（五）制订公司增加或者减少注册资本以及发行公司债券的方案；</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（六）制订公司合并、分立、解散或者变更公司形式的方案；</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en-US" altLang="zh-CN" b="1" dirty="0">
                <a:latin typeface="宋体" panose="02010600030101010101" pitchFamily="2" charset="-122"/>
                <a:ea typeface="宋体" panose="02010600030101010101" pitchFamily="2" charset="-122"/>
                <a:cs typeface="Times New Roman" panose="02020603050405020304" pitchFamily="18"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9907440" y="2713777"/>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649995" y="705080"/>
            <a:ext cx="10643985" cy="5073444"/>
          </a:xfrm>
        </p:spPr>
        <p:txBody>
          <a:bodyPr>
            <a:noAutofit/>
          </a:bodyPr>
          <a:lstStyle/>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（七）决定公司内部管理机构的设置；</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（八）决定聘任或者解聘公司经理及其报酬事项，并根据经理的提名决定聘任或者解聘公司副经理、财务负责人及其报酬事项；</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（九）制定公司的基本管理制度；</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（十）公司章程规定或者股东会授予的其他职权。</a:t>
            </a:r>
          </a:p>
          <a:p>
            <a:pPr marL="0" indent="0">
              <a:lnSpc>
                <a:spcPct val="100000"/>
              </a:lnSpc>
              <a:buFont typeface="Wingdings" panose="05000000000000000000" pitchFamily="2" charset="2"/>
              <a:buNone/>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公司章程对董事会职权的限制不得对抗善意相对人。</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611619" y="738787"/>
            <a:ext cx="10223616" cy="5387377"/>
          </a:xfrm>
        </p:spPr>
        <p:txBody>
          <a:bodyPr>
            <a:normAutofit lnSpcReduction="10000"/>
          </a:bodyPr>
          <a:lstStyle/>
          <a:p>
            <a:pPr>
              <a:lnSpc>
                <a:spcPct val="12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股东会与董事会职权的关系</a:t>
            </a:r>
            <a:endParaRPr lang="en-US" altLang="zh-CN" b="1"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关联：</a:t>
            </a:r>
            <a:endParaRPr lang="en-US" altLang="zh-CN" b="1"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rPr>
              <a:t>董事会负责执行股东会的决议（新《公司法》</a:t>
            </a:r>
            <a:r>
              <a:rPr lang="en-US" altLang="zh-CN" b="1" dirty="0">
                <a:latin typeface="宋体" panose="02010600030101010101" pitchFamily="2" charset="-122"/>
                <a:ea typeface="宋体" panose="02010600030101010101" pitchFamily="2" charset="-122"/>
              </a:rPr>
              <a:t>67</a:t>
            </a:r>
            <a:r>
              <a:rPr lang="zh-CN" altLang="en-US" b="1" dirty="0">
                <a:latin typeface="宋体" panose="02010600030101010101" pitchFamily="2" charset="-122"/>
                <a:ea typeface="宋体" panose="02010600030101010101" pitchFamily="2" charset="-122"/>
              </a:rPr>
              <a:t>条第</a:t>
            </a:r>
            <a:r>
              <a:rPr lang="en-US" altLang="zh-CN" b="1" dirty="0">
                <a:latin typeface="宋体" panose="02010600030101010101" pitchFamily="2" charset="-122"/>
                <a:ea typeface="宋体" panose="02010600030101010101" pitchFamily="2" charset="-122"/>
              </a:rPr>
              <a:t>2</a:t>
            </a:r>
            <a:r>
              <a:rPr lang="zh-CN" altLang="en-US" b="1" dirty="0">
                <a:latin typeface="宋体" panose="02010600030101010101" pitchFamily="2" charset="-122"/>
                <a:ea typeface="宋体" panose="02010600030101010101" pitchFamily="2" charset="-122"/>
              </a:rPr>
              <a:t>项）</a:t>
            </a:r>
            <a:endParaRPr lang="en-US" altLang="zh-CN"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rPr>
              <a:t>董事会的决议违反股东会决议，造成损失的，负赔偿责任（新《公司法》</a:t>
            </a:r>
            <a:r>
              <a:rPr lang="en-US" altLang="zh-CN" b="1" dirty="0">
                <a:latin typeface="宋体" panose="02010600030101010101" pitchFamily="2" charset="-122"/>
                <a:ea typeface="宋体" panose="02010600030101010101" pitchFamily="2" charset="-122"/>
              </a:rPr>
              <a:t>125</a:t>
            </a:r>
            <a:r>
              <a:rPr lang="zh-CN" altLang="en-US" b="1" dirty="0">
                <a:latin typeface="宋体" panose="02010600030101010101" pitchFamily="2" charset="-122"/>
                <a:ea typeface="宋体" panose="02010600030101010101" pitchFamily="2" charset="-122"/>
              </a:rPr>
              <a:t>条第</a:t>
            </a:r>
            <a:r>
              <a:rPr lang="en-US" altLang="zh-CN" b="1" dirty="0">
                <a:latin typeface="宋体" panose="02010600030101010101" pitchFamily="2" charset="-122"/>
                <a:ea typeface="宋体" panose="02010600030101010101" pitchFamily="2" charset="-122"/>
              </a:rPr>
              <a:t>3</a:t>
            </a:r>
            <a:r>
              <a:rPr lang="zh-CN" altLang="en-US" b="1" dirty="0">
                <a:latin typeface="宋体" panose="02010600030101010101" pitchFamily="2" charset="-122"/>
                <a:ea typeface="宋体" panose="02010600030101010101" pitchFamily="2" charset="-122"/>
              </a:rPr>
              <a:t>款）</a:t>
            </a:r>
            <a:endParaRPr lang="en-US" altLang="zh-CN"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rPr>
              <a:t>推论：</a:t>
            </a:r>
            <a:endParaRPr lang="en-US" altLang="zh-CN" b="1" dirty="0">
              <a:latin typeface="黑体" panose="02010609060101010101" pitchFamily="49" charset="-122"/>
              <a:ea typeface="黑体" panose="02010609060101010101" pitchFamily="49" charset="-122"/>
            </a:endParaRPr>
          </a:p>
          <a:p>
            <a:pPr>
              <a:lnSpc>
                <a:spcPct val="12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rPr>
              <a:t>股东会是公司最高权力机构？</a:t>
            </a:r>
            <a:endParaRPr lang="en-US" altLang="zh-CN"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rPr>
              <a:t>能否穿越行使权力？（如推翻董事会决议）</a:t>
            </a:r>
            <a:endParaRPr lang="en-US" altLang="zh-CN"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rPr>
              <a:t>股东会能否授权董事会权力（二次分配）？</a:t>
            </a:r>
            <a:endParaRPr lang="en-US" altLang="zh-CN" b="1"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p"/>
            </a:pPr>
            <a:endParaRPr lang="en-US" altLang="zh-CN" b="1" dirty="0">
              <a:latin typeface="黑体" panose="02010609060101010101" pitchFamily="49" charset="-122"/>
              <a:ea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CA4E1104-1EC0-4B44-A790-A41D918380D6}" type="slidenum">
              <a:rPr lang="zh-CN" altLang="en-US" smtClean="0"/>
              <a:t>64</a:t>
            </a:fld>
            <a:endParaRPr lang="zh-CN" altLang="en-US"/>
          </a:p>
        </p:txBody>
      </p:sp>
      <p:pic>
        <p:nvPicPr>
          <p:cNvPr id="4" name="图片 3"/>
          <p:cNvPicPr>
            <a:picLocks noChangeAspect="1"/>
          </p:cNvPicPr>
          <p:nvPr/>
        </p:nvPicPr>
        <p:blipFill>
          <a:blip r:embed="rId2"/>
          <a:stretch>
            <a:fillRect/>
          </a:stretch>
        </p:blipFill>
        <p:spPr>
          <a:xfrm>
            <a:off x="11251026" y="-408154"/>
            <a:ext cx="6964030"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18263" y="3205982"/>
            <a:ext cx="7533267" cy="2218875"/>
          </a:xfrm>
        </p:spPr>
        <p:txBody>
          <a:bodyPr vert="horz" lIns="91440" tIns="45720" rIns="91440" bIns="45720" rtlCol="0" anchor="t">
            <a:normAutofit/>
          </a:bodyPr>
          <a:lstStyle/>
          <a:p>
            <a:r>
              <a:rPr kumimoji="1" lang="zh-CN" altLang="en-US" sz="4400" b="1" dirty="0">
                <a:solidFill>
                  <a:srgbClr val="030553"/>
                </a:solidFill>
                <a:latin typeface="黑体" panose="02010609060101010101" pitchFamily="49" charset="-122"/>
                <a:ea typeface="黑体" panose="02010609060101010101" pitchFamily="49" charset="-122"/>
              </a:rPr>
              <a:t>七、董事会</a:t>
            </a:r>
            <a:r>
              <a:rPr kumimoji="1" lang="en-US" altLang="zh-CN" sz="4400" b="1" dirty="0">
                <a:solidFill>
                  <a:srgbClr val="030553"/>
                </a:solidFill>
                <a:latin typeface="黑体" panose="02010609060101010101" pitchFamily="49" charset="-122"/>
                <a:ea typeface="黑体" panose="02010609060101010101" pitchFamily="49" charset="-122"/>
              </a:rPr>
              <a:t>/</a:t>
            </a:r>
            <a:r>
              <a:rPr kumimoji="1" lang="zh-CN" altLang="en-US" sz="4400" b="1" dirty="0">
                <a:solidFill>
                  <a:srgbClr val="030553"/>
                </a:solidFill>
                <a:latin typeface="黑体" panose="02010609060101010101" pitchFamily="49" charset="-122"/>
                <a:ea typeface="黑体" panose="02010609060101010101" pitchFamily="49" charset="-122"/>
              </a:rPr>
              <a:t>经理层权力配置</a:t>
            </a:r>
            <a:br>
              <a:rPr kumimoji="1" lang="en-US" altLang="zh-CN" sz="4400" b="1" dirty="0">
                <a:solidFill>
                  <a:schemeClr val="tx2"/>
                </a:solidFill>
                <a:latin typeface="黑体" panose="02010609060101010101" pitchFamily="49" charset="-122"/>
                <a:ea typeface="黑体" panose="02010609060101010101" pitchFamily="49" charset="-122"/>
              </a:rPr>
            </a:b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内容占位符 4"/>
          <p:cNvSpPr>
            <a:spLocks noGrp="1"/>
          </p:cNvSpPr>
          <p:nvPr>
            <p:ph idx="1"/>
          </p:nvPr>
        </p:nvSpPr>
        <p:spPr>
          <a:xfrm>
            <a:off x="876302" y="1879065"/>
            <a:ext cx="10867680" cy="4653937"/>
          </a:xfrm>
        </p:spPr>
        <p:txBody>
          <a:bodyPr>
            <a:normAutofit/>
          </a:bodyPr>
          <a:lstStyle/>
          <a:p>
            <a:pPr marL="0" indent="0">
              <a:lnSpc>
                <a:spcPct val="100000"/>
              </a:lnSpc>
              <a:buFont typeface="Wingdings" panose="05000000000000000000" pitchFamily="2" charset="2"/>
              <a:buChar char="p"/>
              <a:tabLst>
                <a:tab pos="0" algn="l"/>
              </a:tabLst>
            </a:pPr>
            <a:r>
              <a:rPr lang="zh-CN" altLang="en-US" dirty="0">
                <a:latin typeface="黑体" panose="02010609060101010101" pitchFamily="49" charset="-122"/>
                <a:ea typeface="黑体" panose="02010609060101010101" pitchFamily="49" charset="-122"/>
                <a:cs typeface="Times New Roman" panose="02020603050405020304" pitchFamily="18" charset="0"/>
              </a:rPr>
              <a:t>新</a:t>
            </a:r>
            <a:r>
              <a:rPr lang="en-US" altLang="zh-CN"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dirty="0">
                <a:latin typeface="黑体" panose="02010609060101010101" pitchFamily="49" charset="-122"/>
                <a:ea typeface="黑体" panose="02010609060101010101" pitchFamily="49" charset="-122"/>
                <a:cs typeface="Times New Roman" panose="02020603050405020304" pitchFamily="18" charset="0"/>
              </a:rPr>
              <a:t>》</a:t>
            </a:r>
            <a:r>
              <a:rPr lang="zh-CN" altLang="en-US" dirty="0">
                <a:latin typeface="黑体" panose="02010609060101010101" pitchFamily="49" charset="-122"/>
                <a:ea typeface="黑体" panose="02010609060101010101" pitchFamily="49" charset="-122"/>
                <a:cs typeface="Times New Roman" panose="02020603050405020304" pitchFamily="18" charset="0"/>
              </a:rPr>
              <a:t>第</a:t>
            </a:r>
            <a:r>
              <a:rPr lang="en-US" altLang="zh-CN" dirty="0">
                <a:latin typeface="黑体" panose="02010609060101010101" pitchFamily="49" charset="-122"/>
                <a:ea typeface="黑体" panose="02010609060101010101" pitchFamily="49" charset="-122"/>
                <a:cs typeface="Times New Roman" panose="02020603050405020304" pitchFamily="18" charset="0"/>
              </a:rPr>
              <a:t>126</a:t>
            </a:r>
            <a:r>
              <a:rPr lang="zh-CN" altLang="en-US"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a:p>
            <a:pPr marL="0" indent="711200"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股份有限公司设经理，由董事会决定聘任或者解聘。</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711200"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经理对董事会负责，</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根据公司章程的规定或者董事会的授权</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行使职权。经理列席董事会会议。</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0">
              <a:lnSpc>
                <a:spcPct val="100000"/>
              </a:lnSpc>
              <a:buFont typeface="Wingdings" panose="05000000000000000000" pitchFamily="2" charset="2"/>
              <a:buChar char="p"/>
              <a:tabLst>
                <a:tab pos="0" algn="l"/>
              </a:tabLst>
            </a:pPr>
            <a:endParaRPr lang="en-US" altLang="zh-CN"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6" name="文本框 5"/>
          <p:cNvSpPr txBox="1"/>
          <p:nvPr/>
        </p:nvSpPr>
        <p:spPr>
          <a:xfrm>
            <a:off x="1015822" y="437522"/>
            <a:ext cx="8945656" cy="584775"/>
          </a:xfrm>
          <a:prstGeom prst="rect">
            <a:avLst/>
          </a:prstGeom>
          <a:noFill/>
        </p:spPr>
        <p:txBody>
          <a:bodyPr wrap="square">
            <a:spAutoFit/>
          </a:bodyPr>
          <a:lstStyle/>
          <a:p>
            <a:pPr>
              <a:lnSpc>
                <a:spcPct val="100000"/>
              </a:lnSpc>
              <a:buFont typeface="Wingdings" panose="05000000000000000000" pitchFamily="2" charset="2"/>
              <a:buChar char="p"/>
              <a:tabLst>
                <a:tab pos="0" algn="l"/>
              </a:tabLst>
            </a:pPr>
            <a:r>
              <a:rPr lang="zh-CN" altLang="en-US"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经理职权</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58733" y="3119717"/>
            <a:ext cx="7533267" cy="2218875"/>
          </a:xfrm>
        </p:spPr>
        <p:txBody>
          <a:bodyPr vert="horz" lIns="91440" tIns="45720" rIns="91440" bIns="45720" rtlCol="0" anchor="t">
            <a:normAutofit/>
          </a:bodyPr>
          <a:lstStyle/>
          <a:p>
            <a:r>
              <a:rPr kumimoji="1" lang="zh-CN" altLang="en-US" sz="4400" b="1" dirty="0">
                <a:solidFill>
                  <a:srgbClr val="030553"/>
                </a:solidFill>
                <a:latin typeface="黑体" panose="02010609060101010101" pitchFamily="49" charset="-122"/>
                <a:ea typeface="黑体" panose="02010609060101010101" pitchFamily="49" charset="-122"/>
              </a:rPr>
              <a:t>八、职工董事</a:t>
            </a:r>
            <a:br>
              <a:rPr kumimoji="1" lang="en-US" altLang="zh-CN" sz="4400" b="1" dirty="0">
                <a:solidFill>
                  <a:srgbClr val="030553"/>
                </a:solidFill>
                <a:latin typeface="黑体" panose="02010609060101010101" pitchFamily="49" charset="-122"/>
                <a:ea typeface="黑体" panose="02010609060101010101" pitchFamily="49" charset="-122"/>
              </a:rPr>
            </a:br>
            <a:endParaRPr kumimoji="1" lang="zh-CN" altLang="en-US" sz="4400" b="1" kern="1200" dirty="0">
              <a:solidFill>
                <a:srgbClr val="030553"/>
              </a:solidFill>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descr="该图像是一个抽象的装饰形状。 "/>
          <p:cNvGrpSpPr/>
          <p:nvPr/>
        </p:nvGrpSpPr>
        <p:grpSpPr>
          <a:xfrm>
            <a:off x="11821698" y="-4746702"/>
            <a:ext cx="6731455" cy="12105059"/>
            <a:chOff x="4855953" y="-2833465"/>
            <a:chExt cx="8948964" cy="12105059"/>
          </a:xfrm>
        </p:grpSpPr>
        <p:sp>
          <p:nvSpPr>
            <p:cNvPr id="18" name="任意多边形(F) 10"/>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19" name="任意多边形(F) 11"/>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sp>
          <p:nvSpPr>
            <p:cNvPr id="20" name="任意多边形(F) 12"/>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ln>
          </p:spPr>
          <p:txBody>
            <a:bodyPr vert="horz" wrap="square" lIns="91440" tIns="45720" rIns="91440" bIns="45720" numCol="1" rtlCol="0" anchor="t" anchorCtr="0" compatLnSpc="1"/>
            <a:lstStyle/>
            <a:p>
              <a:pPr rtl="0"/>
              <a:endParaRPr lang="zh-CN" altLang="en-US" dirty="0">
                <a:latin typeface="Microsoft YaHei UI" panose="020B0503020204020204" pitchFamily="34" charset="-122"/>
                <a:ea typeface="Microsoft YaHei UI" panose="020B0503020204020204" pitchFamily="34" charset="-122"/>
              </a:endParaRPr>
            </a:p>
          </p:txBody>
        </p:sp>
      </p:gr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5" name="内容占位符 4"/>
          <p:cNvSpPr>
            <a:spLocks noGrp="1"/>
          </p:cNvSpPr>
          <p:nvPr>
            <p:ph idx="1"/>
          </p:nvPr>
        </p:nvSpPr>
        <p:spPr>
          <a:xfrm>
            <a:off x="784444" y="548049"/>
            <a:ext cx="10623331" cy="5451749"/>
          </a:xfrm>
        </p:spPr>
        <p:txBody>
          <a:bodyPr>
            <a:normAutofit fontScale="97500"/>
          </a:bodyPr>
          <a:lstStyle/>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新《公司法》第</a:t>
            </a:r>
            <a:r>
              <a:rPr lang="en-US" altLang="zh-CN" b="1" dirty="0">
                <a:latin typeface="黑体" panose="02010609060101010101" pitchFamily="49" charset="-122"/>
                <a:ea typeface="黑体" panose="02010609060101010101" pitchFamily="49" charset="-122"/>
                <a:cs typeface="Times New Roman" panose="02020603050405020304" pitchFamily="18" charset="0"/>
              </a:rPr>
              <a:t>68</a:t>
            </a:r>
            <a:r>
              <a:rPr lang="zh-CN" altLang="en-US" b="1" dirty="0">
                <a:latin typeface="黑体" panose="02010609060101010101" pitchFamily="49" charset="-122"/>
                <a:ea typeface="黑体" panose="02010609060101010101" pitchFamily="49" charset="-122"/>
                <a:cs typeface="Times New Roman" panose="02020603050405020304" pitchFamily="18" charset="0"/>
              </a:rPr>
              <a:t>条：</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r>
              <a:rPr lang="zh-CN" altLang="en-US" b="1" dirty="0">
                <a:latin typeface="黑体" panose="02010609060101010101" pitchFamily="49" charset="-122"/>
                <a:ea typeface="黑体" panose="02010609060101010101" pitchFamily="49" charset="-122"/>
                <a:cs typeface="Times New Roman" panose="02020603050405020304" pitchFamily="18" charset="0"/>
              </a:rPr>
              <a:t>董事会的构成</a:t>
            </a: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a:lnSpc>
                <a:spcPct val="100000"/>
              </a:lnSpc>
              <a:buFont typeface="Wingdings" panose="05000000000000000000"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rPr>
              <a:t>有限责任公司董事会成员为三人以上，其成员中可以有公司职工代表。职工人数三百人以上的有限责任公司，</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除依法设监事会并有公司职工代表的外</a:t>
            </a:r>
            <a:r>
              <a:rPr lang="zh-CN" altLang="en-US" b="1" dirty="0">
                <a:latin typeface="黑体" panose="02010609060101010101" pitchFamily="49" charset="-122"/>
                <a:ea typeface="黑体" panose="02010609060101010101" pitchFamily="49" charset="-122"/>
                <a:cs typeface="Times New Roman" panose="02020603050405020304" pitchFamily="18" charset="0"/>
              </a:rPr>
              <a:t>，其董事会成员中应当有公司职工代表。董事会中的职工代表由公司职工通过职工代表大会、职工大会或者其他形式民主选举产生。</a:t>
            </a:r>
          </a:p>
          <a:p>
            <a:pPr>
              <a:lnSpc>
                <a:spcPct val="100000"/>
              </a:lnSpc>
              <a:buFont typeface="Wingdings" panose="05000000000000000000" charset="0"/>
              <a:buChar char=""/>
            </a:pPr>
            <a:r>
              <a:rPr lang="zh-CN" altLang="en-US" b="1" dirty="0">
                <a:latin typeface="黑体" panose="02010609060101010101" pitchFamily="49" charset="-122"/>
                <a:ea typeface="黑体" panose="02010609060101010101" pitchFamily="49" charset="-122"/>
                <a:cs typeface="Times New Roman" panose="02020603050405020304" pitchFamily="18" charset="0"/>
              </a:rPr>
              <a:t>董事会设董事长一人，可以设副董事长。董事长、副董事长的产生办法由公司章程规定。</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规范目的：承接双层制下的职工监事</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76301" y="2308124"/>
            <a:ext cx="5025735" cy="3673576"/>
          </a:xfrm>
        </p:spPr>
        <p:txBody>
          <a:bodyPr>
            <a:normAutofit/>
          </a:bodyPr>
          <a:lstStyle/>
          <a:p>
            <a:pPr>
              <a:lnSpc>
                <a:spcPct val="100000"/>
              </a:lnSpc>
              <a:buFont typeface="Wingdings" panose="05000000000000000000" pitchFamily="2" charset="2"/>
              <a:buChar char="ü"/>
              <a:tabLst>
                <a:tab pos="0" algn="l"/>
              </a:tabLst>
            </a:pPr>
            <a:r>
              <a:rPr lang="zh-CN" altLang="en-US" sz="3200" b="1" u="sng" dirty="0">
                <a:latin typeface="黑体" panose="02010609060101010101" pitchFamily="49" charset="-122"/>
                <a:ea typeface="黑体" panose="02010609060101010101" pitchFamily="49" charset="-122"/>
                <a:cs typeface="Times New Roman" panose="02020603050405020304" pitchFamily="18" charset="0"/>
              </a:rPr>
              <a:t>资本流动的过程：</a:t>
            </a:r>
            <a:endParaRPr lang="en-US" altLang="zh-CN" sz="32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Arial" panose="020B0604020202020204" pitchFamily="34" charset="0"/>
              <a:buChar char="•"/>
              <a:tabLst>
                <a:tab pos="0" algn="l"/>
              </a:tabLst>
            </a:pPr>
            <a:r>
              <a:rPr lang="zh-CN" altLang="en-US" sz="32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融、投、管、退</a:t>
            </a:r>
            <a:endParaRPr lang="en-US" altLang="zh-CN" sz="32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ü"/>
              <a:tabLst>
                <a:tab pos="0" algn="l"/>
              </a:tabLst>
            </a:pPr>
            <a:r>
              <a:rPr lang="zh-CN" altLang="en-US" sz="3200" b="1" u="sng" dirty="0">
                <a:latin typeface="黑体" panose="02010609060101010101" pitchFamily="49" charset="-122"/>
                <a:ea typeface="黑体" panose="02010609060101010101" pitchFamily="49" charset="-122"/>
                <a:cs typeface="Times New Roman" panose="02020603050405020304" pitchFamily="18" charset="0"/>
              </a:rPr>
              <a:t>前端改革：资本形成</a:t>
            </a:r>
            <a:endParaRPr lang="en-US" altLang="zh-CN" sz="32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ü"/>
              <a:tabLst>
                <a:tab pos="0" algn="l"/>
              </a:tabLst>
            </a:pPr>
            <a:r>
              <a:rPr lang="zh-CN" altLang="en-US" sz="3200" b="1" u="sng" dirty="0">
                <a:latin typeface="黑体" panose="02010609060101010101" pitchFamily="49" charset="-122"/>
                <a:ea typeface="黑体" panose="02010609060101010101" pitchFamily="49" charset="-122"/>
                <a:cs typeface="Times New Roman" panose="02020603050405020304" pitchFamily="18" charset="0"/>
              </a:rPr>
              <a:t>中端改革：资本流动</a:t>
            </a:r>
            <a:endParaRPr lang="en-US" altLang="zh-CN" sz="3200" b="1" u="sng"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ü"/>
              <a:tabLst>
                <a:tab pos="0" algn="l"/>
              </a:tabLst>
            </a:pPr>
            <a:r>
              <a:rPr lang="zh-CN" altLang="en-US" sz="3200" b="1" u="sng" dirty="0">
                <a:latin typeface="黑体" panose="02010609060101010101" pitchFamily="49" charset="-122"/>
                <a:ea typeface="黑体" panose="02010609060101010101" pitchFamily="49" charset="-122"/>
                <a:cs typeface="Times New Roman" panose="02020603050405020304" pitchFamily="18" charset="0"/>
              </a:rPr>
              <a:t>后端改革：资本分配</a:t>
            </a:r>
            <a:endParaRPr lang="en-US" altLang="zh-CN" sz="3200" b="1" u="sng" dirty="0">
              <a:latin typeface="黑体" panose="02010609060101010101" pitchFamily="49" charset="-122"/>
              <a:ea typeface="黑体" panose="02010609060101010101" pitchFamily="49" charset="-122"/>
              <a:cs typeface="Times New Roman" panose="02020603050405020304" pitchFamily="18" charset="0"/>
            </a:endParaRPr>
          </a:p>
          <a:p>
            <a:pPr marL="0" indent="0">
              <a:buFont typeface="Wingdings" panose="05000000000000000000" pitchFamily="2" charset="2"/>
              <a:buChar char="p"/>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9" name="Graphic 8" descr="添加报表"/>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13191" y="2308124"/>
            <a:ext cx="3673576" cy="3673576"/>
          </a:xfrm>
          <a:prstGeom prst="rect">
            <a:avLst/>
          </a:prstGeom>
        </p:spPr>
      </p:pic>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707886"/>
          </a:xfrm>
          <a:prstGeom prst="rect">
            <a:avLst/>
          </a:prstGeom>
          <a:noFill/>
        </p:spPr>
        <p:txBody>
          <a:bodyPr wrap="square" rtlCol="0">
            <a:spAutoFit/>
          </a:bodyPr>
          <a:lstStyle/>
          <a:p>
            <a:pPr marL="0" indent="0">
              <a:tabLst>
                <a:tab pos="0" algn="l"/>
              </a:tabLst>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第三部分  公司资本制度改革及影响</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fontScale="62500" lnSpcReduction="20000"/>
          </a:bodyPr>
          <a:lstStyle/>
          <a:p>
            <a:pPr>
              <a:lnSpc>
                <a:spcPct val="120000"/>
              </a:lnSpc>
              <a:buFont typeface="Wingdings" panose="05000000000000000000" pitchFamily="2" charset="2"/>
              <a:buChar char="p"/>
            </a:pPr>
            <a:r>
              <a:rPr lang="zh-CN" altLang="en-US" sz="4000" b="1" dirty="0">
                <a:latin typeface="黑体" panose="02010609060101010101" pitchFamily="49" charset="-122"/>
                <a:ea typeface="黑体" panose="02010609060101010101" pitchFamily="49" charset="-122"/>
                <a:cs typeface="Times New Roman" panose="02020603050405020304" pitchFamily="18" charset="0"/>
              </a:rPr>
              <a:t>（一）深化国企改革，完善中国特色现代企业制度</a:t>
            </a:r>
            <a:endParaRPr lang="en-US" altLang="zh-CN" sz="4000" b="1" dirty="0">
              <a:latin typeface="黑体" panose="02010609060101010101" pitchFamily="49" charset="-122"/>
              <a:ea typeface="黑体" panose="02010609060101010101" pitchFamily="49" charset="-122"/>
              <a:cs typeface="Times New Roman" panose="02020603050405020304" pitchFamily="18" charset="0"/>
            </a:endParaRPr>
          </a:p>
          <a:p>
            <a:pPr>
              <a:lnSpc>
                <a:spcPct val="120000"/>
              </a:lnSpc>
              <a:buFont typeface="Wingdings" panose="05000000000000000000" pitchFamily="2" charset="2"/>
              <a:buChar char="Ø"/>
            </a:pPr>
            <a:r>
              <a:rPr lang="zh-CN" altLang="zh-CN" sz="3600" b="1" dirty="0">
                <a:latin typeface="宋体" panose="02010600030101010101" pitchFamily="2" charset="-122"/>
                <a:ea typeface="宋体" panose="02010600030101010101" pitchFamily="2" charset="-122"/>
              </a:rPr>
              <a:t>十八届三中全会决定提出，推动</a:t>
            </a:r>
            <a:r>
              <a:rPr lang="zh-CN" altLang="zh-CN" sz="3600" b="1" u="sng" dirty="0">
                <a:solidFill>
                  <a:srgbClr val="FF0000"/>
                </a:solidFill>
                <a:latin typeface="宋体" panose="02010600030101010101" pitchFamily="2" charset="-122"/>
                <a:ea typeface="宋体" panose="02010600030101010101" pitchFamily="2" charset="-122"/>
              </a:rPr>
              <a:t>国有企业完善现代企业制度</a:t>
            </a:r>
            <a:r>
              <a:rPr lang="zh-CN" altLang="zh-CN" sz="3600" b="1" dirty="0">
                <a:latin typeface="宋体" panose="02010600030101010101" pitchFamily="2" charset="-122"/>
                <a:ea typeface="宋体" panose="02010600030101010101" pitchFamily="2" charset="-122"/>
              </a:rPr>
              <a:t>；健全协调运转、有效制衡的公司法人治理结构。</a:t>
            </a:r>
            <a:endParaRPr lang="en-US" altLang="zh-CN" sz="3600"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zh-CN" sz="3600" b="1" dirty="0">
                <a:latin typeface="宋体" panose="02010600030101010101" pitchFamily="2" charset="-122"/>
                <a:ea typeface="宋体" panose="02010600030101010101" pitchFamily="2" charset="-122"/>
              </a:rPr>
              <a:t>十九届三中全会决定提出，将国有重点大型企业监事会职责划入审计署，</a:t>
            </a:r>
            <a:r>
              <a:rPr lang="zh-CN" altLang="zh-CN" sz="3600" b="1" u="sng" dirty="0">
                <a:solidFill>
                  <a:srgbClr val="FF0000"/>
                </a:solidFill>
                <a:latin typeface="宋体" panose="02010600030101010101" pitchFamily="2" charset="-122"/>
                <a:ea typeface="宋体" panose="02010600030101010101" pitchFamily="2" charset="-122"/>
              </a:rPr>
              <a:t>不再设立国有重点大型企业监事会</a:t>
            </a:r>
            <a:r>
              <a:rPr lang="zh-CN" altLang="zh-CN" sz="3600" b="1" dirty="0">
                <a:latin typeface="宋体" panose="02010600030101010101" pitchFamily="2" charset="-122"/>
                <a:ea typeface="宋体" panose="02010600030101010101" pitchFamily="2" charset="-122"/>
              </a:rPr>
              <a:t>。</a:t>
            </a:r>
            <a:endParaRPr lang="en-US" altLang="zh-CN" sz="3600"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zh-CN" sz="3600" b="1" dirty="0">
                <a:latin typeface="宋体" panose="02010600030101010101" pitchFamily="2" charset="-122"/>
                <a:ea typeface="宋体" panose="02010600030101010101" pitchFamily="2" charset="-122"/>
              </a:rPr>
              <a:t>十九届四中全会决定提出，要深化国有企业改革，完善中国特色现代企业制度；增强国有经济竞争力、创新力、控制力、影响力和抗风险能力。</a:t>
            </a:r>
            <a:endParaRPr lang="en-US" altLang="zh-CN" sz="3600"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zh-CN" sz="3600" b="1" dirty="0">
                <a:latin typeface="宋体" panose="02010600030101010101" pitchFamily="2" charset="-122"/>
                <a:ea typeface="宋体" panose="02010600030101010101" pitchFamily="2" charset="-122"/>
              </a:rPr>
              <a:t>党中央、国务院《关于深化国有企业改革的指导意见》等对推进国有企业改革发展作出具体部署。</a:t>
            </a:r>
            <a:endParaRPr lang="en-US" altLang="zh-CN" sz="3600" b="1" dirty="0">
              <a:latin typeface="宋体" panose="02010600030101010101" pitchFamily="2" charset="-122"/>
              <a:ea typeface="宋体" panose="02010600030101010101" pitchFamily="2" charset="-122"/>
            </a:endParaRPr>
          </a:p>
          <a:p>
            <a:pPr>
              <a:lnSpc>
                <a:spcPct val="120000"/>
              </a:lnSpc>
              <a:buFont typeface="Wingdings" panose="05000000000000000000" pitchFamily="2" charset="2"/>
              <a:buChar char="Ø"/>
            </a:pPr>
            <a:r>
              <a:rPr lang="zh-CN" altLang="zh-CN" sz="3600" b="1" dirty="0">
                <a:latin typeface="宋体" panose="02010600030101010101" pitchFamily="2" charset="-122"/>
                <a:ea typeface="宋体" panose="02010600030101010101" pitchFamily="2" charset="-122"/>
              </a:rPr>
              <a:t>修改公司法，是巩固深化国有企业治理改革成果，完善中国特色现代企业制度，促进国有经济高质量发展的必然要求。</a:t>
            </a:r>
            <a:endParaRPr lang="en-US" altLang="zh-CN" sz="40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7435049" cy="732893"/>
          </a:xfrm>
          <a:prstGeom prst="rect">
            <a:avLst/>
          </a:prstGeom>
          <a:noFill/>
        </p:spPr>
        <p:txBody>
          <a:bodyPr wrap="none" rtlCol="0">
            <a:spAutoFit/>
          </a:bodyPr>
          <a:lstStyle/>
          <a:p>
            <a:pPr>
              <a:lnSpc>
                <a:spcPct val="120000"/>
              </a:lnSpc>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本轮公司法修订的背景与动因</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title"/>
          </p:nvPr>
        </p:nvSpPr>
        <p:spPr>
          <a:xfrm>
            <a:off x="5010595" y="3106161"/>
            <a:ext cx="6583683" cy="1291138"/>
          </a:xfrm>
        </p:spPr>
        <p:txBody>
          <a:bodyPr vert="horz" lIns="91440" tIns="45720" rIns="91440" bIns="45720" rtlCol="0" anchor="t">
            <a:normAutofit/>
          </a:bodyPr>
          <a:lstStyle/>
          <a:p>
            <a:r>
              <a:rPr kumimoji="1" lang="zh-CN" altLang="en-US" sz="4000" b="1" kern="1200" dirty="0">
                <a:solidFill>
                  <a:schemeClr val="tx2"/>
                </a:solidFill>
                <a:latin typeface="黑体" panose="02010609060101010101" pitchFamily="49" charset="-122"/>
                <a:ea typeface="黑体" panose="02010609060101010101" pitchFamily="49" charset="-122"/>
              </a:rPr>
              <a:t>一、资本制度的前端改革</a:t>
            </a: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p:cNvGrpSpPr>
            <a:grpSpLocks noGrp="1" noUngrp="1" noRot="1" noChangeAspect="1" noMove="1" noResize="1"/>
          </p:cNvGrpSpPr>
          <p:nvPr/>
        </p:nvGrpSpPr>
        <p:grpSpPr>
          <a:xfrm>
            <a:off x="-4253" y="-5977"/>
            <a:ext cx="6238675" cy="6863979"/>
            <a:chOff x="305" y="-5977"/>
            <a:chExt cx="6238675" cy="6863979"/>
          </a:xfrm>
        </p:grpSpPr>
        <p:sp>
          <p:nvSpPr>
            <p:cNvPr id="15" name="Freeform: Shape 14"/>
            <p:cNvSpPr/>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p:cNvSpPr/>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内容占位符 4"/>
          <p:cNvSpPr>
            <a:spLocks noGrp="1"/>
          </p:cNvSpPr>
          <p:nvPr>
            <p:ph idx="1"/>
          </p:nvPr>
        </p:nvSpPr>
        <p:spPr>
          <a:xfrm>
            <a:off x="594911" y="1866835"/>
            <a:ext cx="11380424" cy="4114865"/>
          </a:xfrm>
        </p:spPr>
        <p:txBody>
          <a:bodyPr>
            <a:normAutofit fontScale="92500" lnSpcReduction="20000"/>
          </a:bodyPr>
          <a:lstStyle/>
          <a:p>
            <a:pPr marL="511175" indent="-457200">
              <a:lnSpc>
                <a:spcPct val="110000"/>
              </a:lnSpc>
              <a:buFont typeface="Wingdings" panose="05000000000000000000" pitchFamily="2" charset="2"/>
              <a:buChar char="p"/>
            </a:pP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天价注册资本：</a:t>
            </a:r>
            <a:endPar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海南四家注册资本为</a:t>
            </a:r>
            <a:r>
              <a:rPr lang="en-US" altLang="zh-CN" b="1" dirty="0">
                <a:latin typeface="黑体" panose="02010609060101010101" pitchFamily="49" charset="-122"/>
                <a:ea typeface="黑体" panose="02010609060101010101" pitchFamily="49" charset="-122"/>
                <a:cs typeface="Times New Roman" panose="02020603050405020304" pitchFamily="18" charset="0"/>
              </a:rPr>
              <a:t>9500</a:t>
            </a:r>
            <a:r>
              <a:rPr lang="zh-CN" altLang="en-US" b="1" dirty="0">
                <a:latin typeface="黑体" panose="02010609060101010101" pitchFamily="49" charset="-122"/>
                <a:ea typeface="黑体" panose="02010609060101010101" pitchFamily="49" charset="-122"/>
                <a:cs typeface="Times New Roman" panose="02020603050405020304" pitchFamily="18" charset="0"/>
              </a:rPr>
              <a:t>亿欧元的公司；</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北京市昌平区</a:t>
            </a:r>
            <a:r>
              <a:rPr lang="en-US" altLang="zh-CN" b="1" dirty="0">
                <a:latin typeface="黑体" panose="02010609060101010101" pitchFamily="49" charset="-122"/>
                <a:ea typeface="黑体" panose="02010609060101010101" pitchFamily="49" charset="-122"/>
                <a:cs typeface="Times New Roman" panose="02020603050405020304" pitchFamily="18" charset="0"/>
              </a:rPr>
              <a:t>987654321</a:t>
            </a:r>
            <a:r>
              <a:rPr lang="zh-CN" altLang="en-US" b="1" dirty="0">
                <a:latin typeface="黑体" panose="02010609060101010101" pitchFamily="49" charset="-122"/>
                <a:ea typeface="黑体" panose="02010609060101010101" pitchFamily="49" charset="-122"/>
                <a:cs typeface="Times New Roman" panose="02020603050405020304" pitchFamily="18" charset="0"/>
              </a:rPr>
              <a:t>万元注册资本公司；</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湖北</a:t>
            </a:r>
            <a:r>
              <a:rPr lang="en-US" altLang="zh-CN" b="1" dirty="0">
                <a:latin typeface="黑体" panose="02010609060101010101" pitchFamily="49" charset="-122"/>
                <a:ea typeface="黑体" panose="02010609060101010101" pitchFamily="49" charset="-122"/>
                <a:cs typeface="Times New Roman" panose="02020603050405020304" pitchFamily="18" charset="0"/>
              </a:rPr>
              <a:t>153</a:t>
            </a:r>
            <a:r>
              <a:rPr lang="zh-CN" altLang="en-US" b="1" dirty="0">
                <a:latin typeface="黑体" panose="02010609060101010101" pitchFamily="49" charset="-122"/>
                <a:ea typeface="黑体" panose="02010609060101010101" pitchFamily="49" charset="-122"/>
                <a:cs typeface="Times New Roman" panose="02020603050405020304" pitchFamily="18" charset="0"/>
              </a:rPr>
              <a:t>万亿注册资本公司</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en-US" altLang="zh-CN" b="1" dirty="0">
                <a:latin typeface="黑体" panose="02010609060101010101" pitchFamily="49" charset="-122"/>
                <a:ea typeface="黑体" panose="02010609060101010101" pitchFamily="49" charset="-122"/>
                <a:cs typeface="Times New Roman" panose="02020603050405020304" pitchFamily="18" charset="0"/>
              </a:rPr>
              <a:t>……</a:t>
            </a:r>
          </a:p>
          <a:p>
            <a:pPr marL="511175" indent="-457200">
              <a:lnSpc>
                <a:spcPct val="110000"/>
              </a:lnSpc>
              <a:buFont typeface="Wingdings" panose="05000000000000000000" pitchFamily="2" charset="2"/>
              <a:buChar char="p"/>
            </a:pP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超长出资期限：</a:t>
            </a:r>
            <a:endPar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最长</a:t>
            </a:r>
            <a:r>
              <a:rPr lang="en-US" altLang="zh-CN" b="1" dirty="0">
                <a:latin typeface="黑体" panose="02010609060101010101" pitchFamily="49" charset="-122"/>
                <a:ea typeface="黑体" panose="02010609060101010101" pitchFamily="49" charset="-122"/>
                <a:cs typeface="Times New Roman" panose="02020603050405020304" pitchFamily="18" charset="0"/>
              </a:rPr>
              <a:t>7894</a:t>
            </a:r>
            <a:r>
              <a:rPr lang="zh-CN" altLang="en-US" b="1" dirty="0">
                <a:latin typeface="黑体" panose="02010609060101010101" pitchFamily="49" charset="-122"/>
                <a:ea typeface="黑体" panose="02010609060101010101" pitchFamily="49" charset="-122"/>
                <a:cs typeface="Times New Roman" panose="02020603050405020304" pitchFamily="18" charset="0"/>
              </a:rPr>
              <a:t>年；</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Ø"/>
            </a:pPr>
            <a:r>
              <a:rPr lang="zh-CN" altLang="en-US" b="1" dirty="0">
                <a:latin typeface="黑体" panose="02010609060101010101" pitchFamily="49" charset="-122"/>
                <a:ea typeface="黑体" panose="02010609060101010101" pitchFamily="49" charset="-122"/>
                <a:cs typeface="Times New Roman" panose="02020603050405020304" pitchFamily="18" charset="0"/>
              </a:rPr>
              <a:t>平均出资期限为</a:t>
            </a:r>
            <a:r>
              <a:rPr lang="en-US" altLang="zh-CN" b="1" dirty="0">
                <a:latin typeface="黑体" panose="02010609060101010101" pitchFamily="49" charset="-122"/>
                <a:ea typeface="黑体" panose="02010609060101010101" pitchFamily="49" charset="-122"/>
                <a:cs typeface="Times New Roman" panose="02020603050405020304" pitchFamily="18" charset="0"/>
              </a:rPr>
              <a:t>18</a:t>
            </a:r>
            <a:r>
              <a:rPr lang="zh-CN" altLang="en-US" b="1" dirty="0">
                <a:latin typeface="黑体" panose="02010609060101010101" pitchFamily="49" charset="-122"/>
                <a:ea typeface="黑体" panose="02010609060101010101" pitchFamily="49" charset="-122"/>
                <a:cs typeface="Times New Roman" panose="02020603050405020304" pitchFamily="18" charset="0"/>
              </a:rPr>
              <a:t>年；</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marL="53975" indent="708025" algn="l">
              <a:lnSpc>
                <a:spcPct val="110000"/>
              </a:lnSpc>
              <a:buNone/>
            </a:pPr>
            <a:endParaRPr lang="zh-CN" altLang="zh-CN" sz="3200" b="1" kern="100" dirty="0">
              <a:effectLst/>
              <a:latin typeface="宋体" panose="02010600030101010101" pitchFamily="2" charset="-122"/>
              <a:ea typeface="宋体" panose="02010600030101010101" pitchFamily="2" charset="-122"/>
              <a:cs typeface="Times New Roman" panose="02020603050405020304" pitchFamily="18" charset="0"/>
            </a:endParaRPr>
          </a:p>
          <a:p>
            <a:pPr marL="0" indent="0">
              <a:lnSpc>
                <a:spcPct val="110000"/>
              </a:lnSpc>
              <a:buFont typeface="Wingdings" panose="05000000000000000000" pitchFamily="2" charset="2"/>
              <a:buChar char="p"/>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1" y="537279"/>
            <a:ext cx="9485791" cy="584775"/>
          </a:xfrm>
          <a:prstGeom prst="rect">
            <a:avLst/>
          </a:prstGeom>
          <a:noFill/>
        </p:spPr>
        <p:txBody>
          <a:bodyPr wrap="square" rtlCol="0">
            <a:spAutoFit/>
          </a:bodyPr>
          <a:lstStyle/>
          <a:p>
            <a:pPr>
              <a:tabLst>
                <a:tab pos="0" algn="l"/>
              </a:tabLst>
            </a:pPr>
            <a:r>
              <a:rPr lang="en-US" altLang="zh-CN" sz="32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1.</a:t>
            </a:r>
            <a:r>
              <a:rPr lang="zh-CN" altLang="en-US" sz="32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有限责任公司的限期认缴制</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pic>
        <p:nvPicPr>
          <p:cNvPr id="4" name="内容占位符 3"/>
          <p:cNvPicPr>
            <a:picLocks noGrp="1" noChangeAspect="1"/>
          </p:cNvPicPr>
          <p:nvPr>
            <p:ph idx="1"/>
          </p:nvPr>
        </p:nvPicPr>
        <p:blipFill>
          <a:blip r:embed="rId3"/>
          <a:stretch>
            <a:fillRect/>
          </a:stretch>
        </p:blipFill>
        <p:spPr>
          <a:xfrm>
            <a:off x="3103317" y="290292"/>
            <a:ext cx="8527446" cy="5842880"/>
          </a:xfrm>
          <a:prstGeom prst="rect">
            <a:avLst/>
          </a:prstGeom>
        </p:spPr>
      </p:pic>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561237" y="290292"/>
            <a:ext cx="211156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理想丰满</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rPr>
              <a:t>现实骨感</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80424" cy="4114865"/>
          </a:xfrm>
        </p:spPr>
        <p:txBody>
          <a:bodyPr>
            <a:normAutofit fontScale="85000" lnSpcReduction="10000"/>
          </a:bodyPr>
          <a:lstStyle/>
          <a:p>
            <a:pPr algn="l">
              <a:lnSpc>
                <a:spcPct val="110000"/>
              </a:lnSpc>
              <a:buFont typeface="Wingdings" panose="05000000000000000000" pitchFamily="2" charset="2"/>
              <a:buChar char="p"/>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新</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第</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47</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marL="53975" indent="708025" algn="l">
              <a:lnSpc>
                <a:spcPct val="110000"/>
              </a:lnSpc>
              <a:buNone/>
            </a:pP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有限责任公司的注册资本为在公司登记机关登记的全体股东认缴的出资额。全体股东认缴的出资额由股东</a:t>
            </a:r>
            <a:r>
              <a:rPr lang="zh-CN" altLang="zh-CN" sz="3200" b="1" u="sng"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按照公司章程的规定自公司成立之日起五年内</a:t>
            </a: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缴足。</a:t>
            </a:r>
            <a:endParaRPr lang="zh-CN" altLang="zh-CN" sz="3200" b="1" kern="100" dirty="0">
              <a:effectLst/>
              <a:latin typeface="宋体" panose="02010600030101010101" pitchFamily="2" charset="-122"/>
              <a:ea typeface="宋体" panose="02010600030101010101" pitchFamily="2" charset="-122"/>
              <a:cs typeface="Times New Roman" panose="02020603050405020304" pitchFamily="18" charset="0"/>
            </a:endParaRPr>
          </a:p>
          <a:p>
            <a:pPr marL="53975" indent="708025" algn="l">
              <a:lnSpc>
                <a:spcPct val="110000"/>
              </a:lnSpc>
              <a:buNone/>
            </a:pP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法律、行政法规以及国务院决定对有限责任公司</a:t>
            </a:r>
            <a:r>
              <a:rPr lang="zh-CN" altLang="zh-CN" sz="3200" b="1" kern="0" dirty="0">
                <a:solidFill>
                  <a:srgbClr val="00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rPr>
              <a:t>注册资本实缴</a:t>
            </a: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3200" b="1" kern="0" dirty="0">
                <a:solidFill>
                  <a:srgbClr val="00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rPr>
              <a:t>注册资本最低限额</a:t>
            </a: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a:t>
            </a:r>
            <a:r>
              <a:rPr lang="zh-CN" altLang="zh-CN" sz="3200" b="1" kern="0" dirty="0">
                <a:solidFill>
                  <a:srgbClr val="000000"/>
                </a:solidFill>
                <a:effectLst/>
                <a:highlight>
                  <a:srgbClr val="FFFF00"/>
                </a:highlight>
                <a:latin typeface="宋体" panose="02010600030101010101" pitchFamily="2" charset="-122"/>
                <a:ea typeface="宋体" panose="02010600030101010101" pitchFamily="2" charset="-122"/>
                <a:cs typeface="宋体" panose="02010600030101010101" pitchFamily="2" charset="-122"/>
              </a:rPr>
              <a:t>股东出资期限</a:t>
            </a:r>
            <a:r>
              <a:rPr lang="zh-CN"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另有规定的，从其规定。</a:t>
            </a:r>
            <a:endParaRPr lang="en-US" altLang="zh-CN" sz="3200"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p>
            <a:pPr marL="511175" indent="-457200">
              <a:lnSpc>
                <a:spcPct val="110000"/>
              </a:lnSpc>
              <a:buFont typeface="Wingdings" panose="05000000000000000000" pitchFamily="2" charset="2"/>
              <a:buChar char="p"/>
            </a:pPr>
            <a:r>
              <a:rPr lang="zh-CN" altLang="en-US" sz="3200" b="1" u="sng" dirty="0">
                <a:latin typeface="黑体" panose="02010609060101010101" pitchFamily="49" charset="-122"/>
                <a:ea typeface="黑体" panose="02010609060101010101" pitchFamily="49" charset="-122"/>
                <a:cs typeface="Times New Roman" panose="02020603050405020304" pitchFamily="18" charset="0"/>
              </a:rPr>
              <a:t>本旨：</a:t>
            </a:r>
            <a:r>
              <a:rPr lang="zh-CN" altLang="en-US" sz="32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限期认缴制的内核仍然是认缴制，不是实缴制！</a:t>
            </a:r>
            <a:endParaRPr lang="en-US" altLang="zh-CN" sz="32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p"/>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要点：限期认缴制、五年最长期限、另有规定、过渡安排（</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266</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条）</a:t>
            </a:r>
            <a:endParaRPr lang="en-US" altLang="zh-CN" sz="3200" dirty="0">
              <a:latin typeface="黑体" panose="02010609060101010101" pitchFamily="49" charset="-122"/>
              <a:ea typeface="黑体" panose="02010609060101010101" pitchFamily="49" charset="-122"/>
              <a:cs typeface="Times New Roman" panose="02020603050405020304" pitchFamily="18" charset="0"/>
            </a:endParaRPr>
          </a:p>
          <a:p>
            <a:pPr marL="511175" indent="-457200">
              <a:lnSpc>
                <a:spcPct val="110000"/>
              </a:lnSpc>
              <a:buFont typeface="Wingdings" panose="05000000000000000000" pitchFamily="2" charset="2"/>
              <a:buChar char="p"/>
            </a:pPr>
            <a:endParaRPr lang="en-US" altLang="zh-CN" sz="32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marL="53975" indent="708025" algn="l">
              <a:lnSpc>
                <a:spcPct val="110000"/>
              </a:lnSpc>
              <a:buNone/>
            </a:pPr>
            <a:endParaRPr lang="zh-CN" altLang="zh-CN" sz="3200" b="1" kern="100" dirty="0">
              <a:effectLst/>
              <a:latin typeface="宋体" panose="02010600030101010101" pitchFamily="2" charset="-122"/>
              <a:ea typeface="宋体" panose="02010600030101010101" pitchFamily="2" charset="-122"/>
              <a:cs typeface="Times New Roman" panose="02020603050405020304" pitchFamily="18" charset="0"/>
            </a:endParaRPr>
          </a:p>
          <a:p>
            <a:pPr marL="0" indent="0">
              <a:lnSpc>
                <a:spcPct val="110000"/>
              </a:lnSpc>
              <a:buFont typeface="Wingdings" panose="05000000000000000000" pitchFamily="2" charset="2"/>
              <a:buChar char="p"/>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1" y="537279"/>
            <a:ext cx="9485791" cy="584775"/>
          </a:xfrm>
          <a:prstGeom prst="rect">
            <a:avLst/>
          </a:prstGeom>
          <a:noFill/>
        </p:spPr>
        <p:txBody>
          <a:bodyPr wrap="square" rtlCol="0">
            <a:spAutoFit/>
          </a:bodyPr>
          <a:lstStyle/>
          <a:p>
            <a:pPr>
              <a:tabLst>
                <a:tab pos="0" algn="l"/>
              </a:tabLst>
            </a:pPr>
            <a:r>
              <a:rPr lang="en-US" altLang="zh-CN" sz="32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1.</a:t>
            </a:r>
            <a:r>
              <a:rPr lang="zh-CN" altLang="en-US" sz="32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有限责任公司的限期认缴制</a:t>
            </a:r>
            <a:endParaRPr lang="en-US" altLang="zh-CN" sz="32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80424" cy="4114865"/>
          </a:xfrm>
        </p:spPr>
        <p:txBody>
          <a:bodyPr>
            <a:normAutofit/>
          </a:bodyPr>
          <a:lstStyle/>
          <a:p>
            <a:pPr marL="0" indent="0">
              <a:lnSpc>
                <a:spcPct val="110000"/>
              </a:lnSpc>
              <a:buFont typeface="Wingdings" panose="05000000000000000000" pitchFamily="2" charset="2"/>
              <a:buChar char="p"/>
              <a:tabLst>
                <a:tab pos="0" algn="l"/>
              </a:tabLst>
            </a:pP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限期认缴制适用于增资环节</a:t>
            </a:r>
            <a:endPar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en-US" altLang="zh-CN" b="1" dirty="0">
                <a:latin typeface="宋体" panose="02010600030101010101" pitchFamily="2" charset="-122"/>
                <a:ea typeface="宋体" panose="02010600030101010101" pitchFamily="2" charset="-122"/>
                <a:cs typeface="Times New Roman" panose="02020603050405020304" pitchFamily="18" charset="0"/>
              </a:rPr>
              <a:t>2023</a:t>
            </a:r>
            <a:r>
              <a:rPr lang="zh-CN" altLang="en-US" b="1" dirty="0">
                <a:latin typeface="宋体" panose="02010600030101010101" pitchFamily="2" charset="-122"/>
                <a:ea typeface="宋体" panose="02010600030101010101" pitchFamily="2" charset="-122"/>
                <a:cs typeface="Times New Roman" panose="02020603050405020304" pitchFamily="18" charset="0"/>
              </a:rPr>
              <a:t>年</a:t>
            </a:r>
            <a:r>
              <a:rPr lang="en-US" altLang="zh-CN" b="1" dirty="0">
                <a:latin typeface="宋体" panose="02010600030101010101" pitchFamily="2" charset="-122"/>
                <a:ea typeface="宋体" panose="02010600030101010101" pitchFamily="2" charset="-122"/>
                <a:cs typeface="Times New Roman" panose="02020603050405020304" pitchFamily="18" charset="0"/>
              </a:rPr>
              <a:t>《</a:t>
            </a:r>
            <a:r>
              <a:rPr lang="zh-CN" altLang="en-US" b="1" dirty="0">
                <a:latin typeface="宋体" panose="02010600030101010101" pitchFamily="2" charset="-122"/>
                <a:ea typeface="宋体" panose="02010600030101010101" pitchFamily="2" charset="-122"/>
                <a:cs typeface="Times New Roman" panose="02020603050405020304" pitchFamily="18" charset="0"/>
              </a:rPr>
              <a:t>公司法</a:t>
            </a:r>
            <a:r>
              <a:rPr lang="en-US" altLang="zh-CN" b="1" dirty="0">
                <a:latin typeface="宋体" panose="02010600030101010101" pitchFamily="2" charset="-122"/>
                <a:ea typeface="宋体" panose="02010600030101010101" pitchFamily="2" charset="-122"/>
                <a:cs typeface="Times New Roman" panose="02020603050405020304" pitchFamily="18" charset="0"/>
              </a:rPr>
              <a:t>》</a:t>
            </a:r>
            <a:r>
              <a:rPr lang="zh-CN" altLang="en-US" b="1" dirty="0">
                <a:latin typeface="宋体" panose="02010600030101010101" pitchFamily="2" charset="-122"/>
                <a:ea typeface="宋体" panose="02010600030101010101" pitchFamily="2" charset="-122"/>
                <a:cs typeface="Times New Roman" panose="02020603050405020304" pitchFamily="18" charset="0"/>
              </a:rPr>
              <a:t>第</a:t>
            </a:r>
            <a:r>
              <a:rPr lang="en-US" altLang="zh-CN" b="1" dirty="0">
                <a:latin typeface="宋体" panose="02010600030101010101" pitchFamily="2" charset="-122"/>
                <a:ea typeface="宋体" panose="02010600030101010101" pitchFamily="2" charset="-122"/>
                <a:cs typeface="Times New Roman" panose="02020603050405020304" pitchFamily="18" charset="0"/>
              </a:rPr>
              <a:t>228</a:t>
            </a:r>
            <a:r>
              <a:rPr lang="zh-CN" altLang="en-US" b="1" dirty="0">
                <a:latin typeface="宋体" panose="02010600030101010101" pitchFamily="2" charset="-122"/>
                <a:ea typeface="宋体" panose="02010600030101010101" pitchFamily="2" charset="-122"/>
                <a:cs typeface="Times New Roman" panose="02020603050405020304" pitchFamily="18" charset="0"/>
              </a:rPr>
              <a:t>条：</a:t>
            </a:r>
            <a:r>
              <a:rPr lang="zh-CN" altLang="zh-CN" b="1" dirty="0">
                <a:latin typeface="宋体" panose="02010600030101010101" pitchFamily="2" charset="-122"/>
                <a:ea typeface="宋体" panose="02010600030101010101" pitchFamily="2" charset="-122"/>
                <a:cs typeface="Times New Roman" panose="02020603050405020304" pitchFamily="18" charset="0"/>
              </a:rPr>
              <a:t>有限责任公司增加注册资本时，股东认缴新增资本的出资，依照本法设立有限责任公司缴纳出资的有关规定执行。 </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a:lnSpc>
                <a:spcPct val="110000"/>
              </a:lnSpc>
              <a:buFont typeface="Wingdings" panose="05000000000000000000" pitchFamily="2" charset="2"/>
              <a:buChar char="p"/>
              <a:tabLst>
                <a:tab pos="0" algn="l"/>
              </a:tabLst>
            </a:pP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2023</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》≠2005</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年</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的五点差异：</a:t>
            </a:r>
            <a:endParaRPr lang="en-US" altLang="zh-CN"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r>
              <a:rPr lang="zh-CN" altLang="en-US" b="1" dirty="0">
                <a:latin typeface="宋体" panose="02010600030101010101" pitchFamily="2" charset="-122"/>
                <a:ea typeface="宋体" panose="02010600030101010101" pitchFamily="2" charset="-122"/>
                <a:cs typeface="Times New Roman" panose="02020603050405020304" pitchFamily="18" charset="0"/>
              </a:rPr>
              <a:t>认缴期限不同；最低注册资本不同；验资要求不同；出资形式限制不同；首期出资比例要求不同</a:t>
            </a:r>
            <a:endParaRPr lang="en-US" altLang="zh-CN" b="1" dirty="0">
              <a:latin typeface="宋体" panose="02010600030101010101" pitchFamily="2" charset="-122"/>
              <a:ea typeface="宋体" panose="02010600030101010101" pitchFamily="2" charset="-122"/>
              <a:cs typeface="Times New Roman" panose="02020603050405020304" pitchFamily="18" charset="0"/>
            </a:endParaRPr>
          </a:p>
          <a:p>
            <a:pPr>
              <a:lnSpc>
                <a:spcPct val="110000"/>
              </a:lnSpc>
              <a:buFont typeface="Wingdings" panose="05000000000000000000" pitchFamily="2" charset="2"/>
              <a:buChar char="p"/>
              <a:tabLst>
                <a:tab pos="0" algn="l"/>
              </a:tabLst>
            </a:pPr>
            <a:endParaRPr lang="en-US" altLang="zh-CN" sz="2400" b="1" dirty="0">
              <a:latin typeface="黑体" panose="02010609060101010101" pitchFamily="49" charset="-122"/>
              <a:ea typeface="黑体" panose="02010609060101010101" pitchFamily="49" charset="-122"/>
              <a:cs typeface="Times New Roman" panose="02020603050405020304" pitchFamily="18" charset="0"/>
            </a:endParaRPr>
          </a:p>
          <a:p>
            <a:pPr>
              <a:lnSpc>
                <a:spcPct val="110000"/>
              </a:lnSpc>
              <a:buFont typeface="Wingdings" panose="05000000000000000000" pitchFamily="2" charset="2"/>
              <a:buChar char="Ø"/>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707886"/>
          </a:xfrm>
          <a:prstGeom prst="rect">
            <a:avLst/>
          </a:prstGeom>
          <a:noFill/>
        </p:spPr>
        <p:txBody>
          <a:bodyPr wrap="square" rtlCol="0">
            <a:spAutoFit/>
          </a:bodyPr>
          <a:lstStyle/>
          <a:p>
            <a:pPr>
              <a:tabLst>
                <a:tab pos="0" algn="l"/>
              </a:tabLst>
            </a:pPr>
            <a:r>
              <a:rPr lang="zh-CN" altLang="en-US" sz="40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如何理解限期认缴制？</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191928" cy="4288638"/>
          </a:xfrm>
        </p:spPr>
        <p:txBody>
          <a:bodyPr>
            <a:normAutofit fontScale="85000" lnSpcReduction="10000"/>
          </a:bodyPr>
          <a:lstStyle/>
          <a:p>
            <a:pPr algn="l">
              <a:lnSpc>
                <a:spcPct val="150000"/>
              </a:lnSpc>
              <a:buFont typeface="Wingdings" panose="05000000000000000000" pitchFamily="2" charset="2"/>
              <a:buChar char="p"/>
            </a:pP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2023《</a:t>
            </a: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公司法</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第</a:t>
            </a:r>
            <a:r>
              <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266</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条</a:t>
            </a:r>
            <a:r>
              <a:rPr lang="zh-CN" altLang="en-US"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marL="0" indent="628650" algn="l">
              <a:lnSpc>
                <a:spcPct val="150000"/>
              </a:lnSpc>
              <a:buNone/>
            </a:pP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本法自</a:t>
            </a:r>
            <a:r>
              <a:rPr lang="en-US"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2024</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年</a:t>
            </a:r>
            <a:r>
              <a:rPr lang="en-US"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7</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月</a:t>
            </a:r>
            <a:r>
              <a:rPr lang="en-US"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1</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日起施行。</a:t>
            </a:r>
            <a:endParaRPr lang="zh-CN" altLang="zh-CN" b="1" kern="100" dirty="0">
              <a:effectLst/>
              <a:latin typeface="宋体" panose="02010600030101010101" pitchFamily="2" charset="-122"/>
              <a:ea typeface="宋体" panose="02010600030101010101" pitchFamily="2" charset="-122"/>
              <a:cs typeface="Times New Roman" panose="02020603050405020304" pitchFamily="18" charset="0"/>
            </a:endParaRPr>
          </a:p>
          <a:p>
            <a:pPr marL="0" indent="628650" algn="l">
              <a:lnSpc>
                <a:spcPct val="150000"/>
              </a:lnSpc>
              <a:buNone/>
            </a:pP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本法施行前已登记设立的公司，出资期限超过本法规定的期限的，除法律、行政法规或者国务院另有规定外，</a:t>
            </a:r>
            <a:r>
              <a:rPr lang="zh-CN" altLang="zh-CN" b="1" u="sng"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应当逐步调整至本法规定的期限以内</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；对于</a:t>
            </a:r>
            <a:r>
              <a:rPr lang="zh-CN" altLang="zh-CN" b="1" kern="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出资期限、出资额明显异常的</a:t>
            </a:r>
            <a:r>
              <a:rPr lang="zh-CN"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，公司登记机关可以依法要求其及时调整。具体实施办法由国务院规定。</a:t>
            </a:r>
            <a:endParaRPr lang="en-US" altLang="zh-CN" b="1" kern="0" dirty="0">
              <a:solidFill>
                <a:srgbClr val="000000"/>
              </a:solidFill>
              <a:effectLst/>
              <a:latin typeface="宋体" panose="02010600030101010101" pitchFamily="2" charset="-122"/>
              <a:ea typeface="宋体" panose="02010600030101010101" pitchFamily="2" charset="-122"/>
              <a:cs typeface="宋体" panose="02010600030101010101" pitchFamily="2" charset="-122"/>
            </a:endParaRPr>
          </a:p>
          <a:p>
            <a:pPr algn="l">
              <a:lnSpc>
                <a:spcPct val="150000"/>
              </a:lnSpc>
              <a:buFont typeface="Wingdings" panose="05000000000000000000" pitchFamily="2" charset="2"/>
              <a:buChar char="p"/>
            </a:pPr>
            <a:r>
              <a:rPr lang="zh-CN" altLang="en-US" b="1" kern="100" dirty="0">
                <a:effectLst/>
                <a:latin typeface="黑体" panose="02010609060101010101" pitchFamily="49" charset="-122"/>
                <a:ea typeface="黑体" panose="02010609060101010101" pitchFamily="49" charset="-122"/>
                <a:cs typeface="Times New Roman" panose="02020603050405020304" pitchFamily="18" charset="0"/>
              </a:rPr>
              <a:t>三类公司分类处置：</a:t>
            </a:r>
            <a:r>
              <a:rPr lang="zh-CN" altLang="en-US" b="1" u="sng"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新法下的新公司；明显异常公司；出资期限超</a:t>
            </a:r>
            <a:r>
              <a:rPr lang="en-US" altLang="zh-CN" b="1" u="sng"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5</a:t>
            </a:r>
            <a:r>
              <a:rPr lang="zh-CN" altLang="en-US" b="1" u="sng"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年的公司</a:t>
            </a:r>
            <a:endParaRPr lang="zh-CN" altLang="zh-CN" b="1" u="sng" kern="100" dirty="0">
              <a:solidFill>
                <a:srgbClr val="FF0000"/>
              </a:solidFill>
              <a:effectLst/>
              <a:latin typeface="宋体" panose="02010600030101010101" pitchFamily="2" charset="-122"/>
              <a:ea typeface="宋体" panose="02010600030101010101" pitchFamily="2" charset="-122"/>
              <a:cs typeface="Times New Roman" panose="02020603050405020304" pitchFamily="18" charset="0"/>
            </a:endParaRPr>
          </a:p>
          <a:p>
            <a:pPr>
              <a:lnSpc>
                <a:spcPct val="110000"/>
              </a:lnSpc>
              <a:buFont typeface="Wingdings" panose="05000000000000000000" pitchFamily="2" charset="2"/>
              <a:buChar char="Ø"/>
              <a:tabLst>
                <a:tab pos="0" algn="l"/>
              </a:tabLst>
            </a:pPr>
            <a:endParaRPr lang="en-US" altLang="zh-CN" sz="20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707886"/>
          </a:xfrm>
          <a:prstGeom prst="rect">
            <a:avLst/>
          </a:prstGeom>
          <a:noFill/>
        </p:spPr>
        <p:txBody>
          <a:bodyPr wrap="square" rtlCol="0">
            <a:spAutoFit/>
          </a:bodyPr>
          <a:lstStyle/>
          <a:p>
            <a:pPr>
              <a:tabLst>
                <a:tab pos="0" algn="l"/>
              </a:tabLst>
            </a:pPr>
            <a:r>
              <a:rPr lang="zh-CN" altLang="en-US" sz="40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存量公司如何过渡？</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内容占位符 5"/>
          <p:cNvPicPr>
            <a:picLocks noGrp="1" noChangeAspect="1"/>
          </p:cNvPicPr>
          <p:nvPr>
            <p:ph idx="1"/>
          </p:nvPr>
        </p:nvPicPr>
        <p:blipFill rotWithShape="1">
          <a:blip r:embed="rId3"/>
          <a:srcRect t="50795"/>
          <a:stretch>
            <a:fillRect/>
          </a:stretch>
        </p:blipFill>
        <p:spPr>
          <a:xfrm>
            <a:off x="606490" y="1892380"/>
            <a:ext cx="6140583" cy="4028617"/>
          </a:xfrm>
          <a:prstGeom prst="rect">
            <a:avLst/>
          </a:prstGeom>
        </p:spPr>
      </p:pic>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877948" y="386224"/>
            <a:ext cx="9621078" cy="707886"/>
          </a:xfrm>
          <a:prstGeom prst="rect">
            <a:avLst/>
          </a:prstGeom>
          <a:noFill/>
        </p:spPr>
        <p:txBody>
          <a:bodyPr wrap="square" rtlCol="0">
            <a:spAutoFit/>
          </a:bodyPr>
          <a:lstStyle/>
          <a:p>
            <a:pPr>
              <a:tabLst>
                <a:tab pos="0" algn="l"/>
              </a:tabLst>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市场反应迅速</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pic>
        <p:nvPicPr>
          <p:cNvPr id="2" name="图片 1"/>
          <p:cNvPicPr>
            <a:picLocks noChangeAspect="1"/>
          </p:cNvPicPr>
          <p:nvPr/>
        </p:nvPicPr>
        <p:blipFill>
          <a:blip r:embed="rId4"/>
          <a:stretch>
            <a:fillRect/>
          </a:stretch>
        </p:blipFill>
        <p:spPr>
          <a:xfrm>
            <a:off x="7139134" y="115580"/>
            <a:ext cx="4670979" cy="6356196"/>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1" y="1866835"/>
            <a:ext cx="11191928" cy="4288638"/>
          </a:xfrm>
        </p:spPr>
        <p:txBody>
          <a:bodyPr>
            <a:normAutofit/>
          </a:bodyPr>
          <a:lstStyle/>
          <a:p>
            <a:pPr marL="469900" indent="-457200">
              <a:lnSpc>
                <a:spcPct val="100000"/>
              </a:lnSpc>
              <a:buFont typeface="Wingdings" panose="05000000000000000000" pitchFamily="2" charset="2"/>
              <a:buChar char="Ø"/>
            </a:pPr>
            <a:r>
              <a:rPr lang="zh-CN" altLang="en-US" sz="3200" b="1" dirty="0">
                <a:effectLst/>
                <a:latin typeface="SimHei" panose="02010609060101010101" pitchFamily="49" charset="-122"/>
                <a:ea typeface="SimHei" panose="02010609060101010101" pitchFamily="49" charset="-122"/>
              </a:rPr>
              <a:t>为稳妥推进落实公司注册资本登记制度新规定，</a:t>
            </a:r>
            <a:r>
              <a:rPr lang="en-US" altLang="zh-CN" sz="3200" b="1" dirty="0">
                <a:effectLst/>
                <a:latin typeface="SimHei" panose="02010609060101010101" pitchFamily="49" charset="-122"/>
                <a:ea typeface="SimHei" panose="02010609060101010101" pitchFamily="49" charset="-122"/>
              </a:rPr>
              <a:t>2024 </a:t>
            </a:r>
            <a:r>
              <a:rPr lang="zh-CN" altLang="en-US" sz="3200" b="1" dirty="0">
                <a:effectLst/>
                <a:latin typeface="SimHei" panose="02010609060101010101" pitchFamily="49" charset="-122"/>
                <a:ea typeface="SimHei" panose="02010609060101010101" pitchFamily="49" charset="-122"/>
              </a:rPr>
              <a:t>年</a:t>
            </a:r>
            <a:r>
              <a:rPr lang="en-US" altLang="zh-CN" sz="3200" b="1" dirty="0">
                <a:effectLst/>
                <a:latin typeface="SimHei" panose="02010609060101010101" pitchFamily="49" charset="-122"/>
                <a:ea typeface="SimHei" panose="02010609060101010101" pitchFamily="49" charset="-122"/>
              </a:rPr>
              <a:t>6 </a:t>
            </a:r>
            <a:r>
              <a:rPr lang="zh-CN" altLang="en-US" sz="3200" b="1" dirty="0">
                <a:effectLst/>
                <a:latin typeface="SimHei" panose="02010609060101010101" pitchFamily="49" charset="-122"/>
                <a:ea typeface="SimHei" panose="02010609060101010101" pitchFamily="49" charset="-122"/>
              </a:rPr>
              <a:t>月</a:t>
            </a:r>
            <a:r>
              <a:rPr lang="en-US" altLang="zh-CN" sz="3200" b="1" dirty="0">
                <a:effectLst/>
                <a:latin typeface="SimHei" panose="02010609060101010101" pitchFamily="49" charset="-122"/>
                <a:ea typeface="SimHei" panose="02010609060101010101" pitchFamily="49" charset="-122"/>
              </a:rPr>
              <a:t>7 </a:t>
            </a:r>
            <a:r>
              <a:rPr lang="zh-CN" altLang="en-US" sz="3200" b="1" dirty="0">
                <a:effectLst/>
                <a:latin typeface="SimHei" panose="02010609060101010101" pitchFamily="49" charset="-122"/>
                <a:ea typeface="SimHei" panose="02010609060101010101" pitchFamily="49" charset="-122"/>
              </a:rPr>
              <a:t>日，第</a:t>
            </a:r>
            <a:r>
              <a:rPr lang="en-US" altLang="zh-CN" sz="3200" b="1" dirty="0">
                <a:effectLst/>
                <a:latin typeface="SimHei" panose="02010609060101010101" pitchFamily="49" charset="-122"/>
                <a:ea typeface="SimHei" panose="02010609060101010101" pitchFamily="49" charset="-122"/>
              </a:rPr>
              <a:t>34 </a:t>
            </a:r>
            <a:r>
              <a:rPr lang="zh-CN" altLang="en-US" sz="3200" b="1" dirty="0">
                <a:effectLst/>
                <a:latin typeface="SimHei" panose="02010609060101010101" pitchFamily="49" charset="-122"/>
                <a:ea typeface="SimHei" panose="02010609060101010101" pitchFamily="49" charset="-122"/>
              </a:rPr>
              <a:t>次国务院常务会议审议通过了</a:t>
            </a:r>
            <a:r>
              <a:rPr lang="en-US" altLang="zh-CN" sz="3200" b="1" dirty="0">
                <a:effectLst/>
                <a:latin typeface="SimHei" panose="02010609060101010101" pitchFamily="49" charset="-122"/>
                <a:ea typeface="SimHei" panose="02010609060101010101" pitchFamily="49" charset="-122"/>
              </a:rPr>
              <a:t>《</a:t>
            </a:r>
            <a:r>
              <a:rPr lang="zh-CN" altLang="en-US" sz="3200" b="1" dirty="0">
                <a:effectLst/>
                <a:latin typeface="SimHei" panose="02010609060101010101" pitchFamily="49" charset="-122"/>
                <a:ea typeface="SimHei" panose="02010609060101010101" pitchFamily="49" charset="-122"/>
              </a:rPr>
              <a:t>国务院关于实施</a:t>
            </a:r>
            <a:r>
              <a:rPr lang="en-US" altLang="zh-CN" sz="3200" b="1" dirty="0">
                <a:effectLst/>
                <a:latin typeface="SimHei" panose="02010609060101010101" pitchFamily="49" charset="-122"/>
                <a:ea typeface="SimHei" panose="02010609060101010101" pitchFamily="49" charset="-122"/>
              </a:rPr>
              <a:t>〈</a:t>
            </a:r>
            <a:r>
              <a:rPr lang="zh-CN" altLang="en-US" sz="3200" b="1" dirty="0">
                <a:effectLst/>
                <a:latin typeface="SimHei" panose="02010609060101010101" pitchFamily="49" charset="-122"/>
                <a:ea typeface="SimHei" panose="02010609060101010101" pitchFamily="49" charset="-122"/>
              </a:rPr>
              <a:t>中华人民共和国公司法</a:t>
            </a:r>
            <a:r>
              <a:rPr lang="en-US" altLang="zh-CN" sz="3200" b="1" dirty="0">
                <a:effectLst/>
                <a:latin typeface="SimHei" panose="02010609060101010101" pitchFamily="49" charset="-122"/>
                <a:ea typeface="SimHei" panose="02010609060101010101" pitchFamily="49" charset="-122"/>
              </a:rPr>
              <a:t>〉</a:t>
            </a:r>
            <a:r>
              <a:rPr lang="zh-CN" altLang="en-US" sz="3200" b="1" dirty="0">
                <a:effectLst/>
                <a:latin typeface="SimHei" panose="02010609060101010101" pitchFamily="49" charset="-122"/>
                <a:ea typeface="SimHei" panose="02010609060101010101" pitchFamily="49" charset="-122"/>
              </a:rPr>
              <a:t>注册资本登记管理制度的规定</a:t>
            </a:r>
            <a:r>
              <a:rPr lang="en-US" altLang="zh-CN" sz="3200" b="1" dirty="0">
                <a:effectLst/>
                <a:latin typeface="SimHei" panose="02010609060101010101" pitchFamily="49" charset="-122"/>
                <a:ea typeface="SimHei" panose="02010609060101010101" pitchFamily="49" charset="-122"/>
              </a:rPr>
              <a:t>》</a:t>
            </a:r>
            <a:r>
              <a:rPr lang="zh-CN" altLang="en-US" sz="3200" b="1" dirty="0">
                <a:effectLst/>
                <a:latin typeface="SimHei" panose="02010609060101010101" pitchFamily="49" charset="-122"/>
                <a:ea typeface="SimHei" panose="02010609060101010101" pitchFamily="49" charset="-122"/>
              </a:rPr>
              <a:t>。</a:t>
            </a:r>
            <a:endParaRPr lang="en-US" altLang="zh-CN" sz="3200" b="1" dirty="0">
              <a:effectLst/>
              <a:latin typeface="SimHei" panose="02010609060101010101" pitchFamily="49" charset="-122"/>
              <a:ea typeface="SimHei" panose="02010609060101010101" pitchFamily="49" charset="-122"/>
            </a:endParaRPr>
          </a:p>
          <a:p>
            <a:pPr marL="469900" indent="-457200">
              <a:lnSpc>
                <a:spcPct val="100000"/>
              </a:lnSpc>
              <a:buFont typeface="Wingdings" panose="05000000000000000000" pitchFamily="2" charset="2"/>
              <a:buChar char="Ø"/>
            </a:pPr>
            <a:r>
              <a:rPr lang="zh-CN" altLang="en-US" sz="3200" b="1" dirty="0">
                <a:effectLst/>
                <a:latin typeface="SimHei" panose="02010609060101010101" pitchFamily="49" charset="-122"/>
                <a:ea typeface="SimHei" panose="02010609060101010101" pitchFamily="49" charset="-122"/>
              </a:rPr>
              <a:t>其中，第</a:t>
            </a:r>
            <a:r>
              <a:rPr lang="en-US" altLang="zh-CN" sz="3200" b="1" dirty="0">
                <a:effectLst/>
                <a:latin typeface="SimHei" panose="02010609060101010101" pitchFamily="49" charset="-122"/>
                <a:ea typeface="SimHei" panose="02010609060101010101" pitchFamily="49" charset="-122"/>
              </a:rPr>
              <a:t>11</a:t>
            </a:r>
            <a:r>
              <a:rPr lang="zh-CN" altLang="en-US" sz="3200" b="1" dirty="0">
                <a:effectLst/>
                <a:latin typeface="SimHei" panose="02010609060101010101" pitchFamily="49" charset="-122"/>
                <a:ea typeface="SimHei" panose="02010609060101010101" pitchFamily="49" charset="-122"/>
              </a:rPr>
              <a:t>条规定，“</a:t>
            </a:r>
            <a:r>
              <a:rPr lang="zh-CN" altLang="en-US" sz="3200" b="1" dirty="0">
                <a:solidFill>
                  <a:srgbClr val="FF0000"/>
                </a:solidFill>
                <a:effectLst/>
                <a:latin typeface="SimHei" panose="02010609060101010101" pitchFamily="49" charset="-122"/>
                <a:ea typeface="SimHei" panose="02010609060101010101" pitchFamily="49" charset="-122"/>
              </a:rPr>
              <a:t>国务院市场监督管理部门根据本规定，制定公司注册资本登记管理的具体实施办法。</a:t>
            </a:r>
            <a:r>
              <a:rPr lang="zh-CN" altLang="en-US" sz="3200" b="1" dirty="0">
                <a:effectLst/>
                <a:latin typeface="SimHei" panose="02010609060101010101" pitchFamily="49" charset="-122"/>
                <a:ea typeface="SimHei" panose="02010609060101010101" pitchFamily="49" charset="-122"/>
              </a:rPr>
              <a:t>”</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国务院关于实施</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中华人民共和国公司法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注册资本登记管理制度的规定</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lnSpcReduction="10000"/>
          </a:bodyPr>
          <a:lstStyle/>
          <a:p>
            <a:pPr marL="12700" indent="392430">
              <a:lnSpc>
                <a:spcPct val="100000"/>
              </a:lnSpc>
              <a:buFont typeface="Wingdings" panose="05000000000000000000" pitchFamily="2" charset="2"/>
              <a:buChar char="p"/>
            </a:pPr>
            <a:r>
              <a:rPr lang="zh-CN" altLang="zh-CN" b="1" kern="100" dirty="0">
                <a:latin typeface="SimHei" panose="02010609060101010101" pitchFamily="49" charset="-122"/>
                <a:ea typeface="SimHei" panose="02010609060101010101" pitchFamily="49" charset="-122"/>
              </a:rPr>
              <a:t>第</a:t>
            </a:r>
            <a:r>
              <a:rPr lang="en-US" altLang="zh-CN" b="1" kern="100" dirty="0">
                <a:latin typeface="SimHei" panose="02010609060101010101" pitchFamily="49" charset="-122"/>
                <a:ea typeface="SimHei" panose="02010609060101010101" pitchFamily="49" charset="-122"/>
              </a:rPr>
              <a:t>2</a:t>
            </a:r>
            <a:r>
              <a:rPr lang="zh-CN" altLang="zh-CN" b="1" kern="100" dirty="0">
                <a:latin typeface="SimHei" panose="02010609060101010101" pitchFamily="49" charset="-122"/>
                <a:ea typeface="SimHei" panose="02010609060101010101" pitchFamily="49" charset="-122"/>
              </a:rPr>
              <a:t>条</a:t>
            </a:r>
            <a:r>
              <a:rPr lang="en-US" altLang="zh-CN" b="1" kern="100" dirty="0">
                <a:latin typeface="SimHei" panose="02010609060101010101" pitchFamily="49" charset="-122"/>
                <a:ea typeface="SimHei" panose="02010609060101010101" pitchFamily="49" charset="-122"/>
              </a:rPr>
              <a:t>  【</a:t>
            </a:r>
            <a:r>
              <a:rPr lang="zh-CN" altLang="en-US" b="1" kern="100" dirty="0">
                <a:latin typeface="SimHei" panose="02010609060101010101" pitchFamily="49" charset="-122"/>
                <a:ea typeface="SimHei" panose="02010609060101010101" pitchFamily="49" charset="-122"/>
              </a:rPr>
              <a:t>过渡安排</a:t>
            </a:r>
            <a:r>
              <a:rPr lang="en-US" altLang="zh-CN" b="1" kern="100" dirty="0">
                <a:latin typeface="SimHei" panose="02010609060101010101" pitchFamily="49" charset="-122"/>
                <a:ea typeface="SimHei" panose="02010609060101010101" pitchFamily="49" charset="-122"/>
              </a:rPr>
              <a:t>】</a:t>
            </a:r>
          </a:p>
          <a:p>
            <a:pPr algn="l">
              <a:lnSpc>
                <a:spcPct val="100000"/>
              </a:lnSpc>
            </a:pPr>
            <a:r>
              <a:rPr lang="en-US" altLang="zh-CN" b="1" i="0" u="none" strike="noStrike" dirty="0">
                <a:solidFill>
                  <a:srgbClr val="333333"/>
                </a:solidFill>
                <a:effectLst/>
                <a:latin typeface="SimHei" panose="02010609060101010101" pitchFamily="49" charset="-122"/>
                <a:ea typeface="SimHei" panose="02010609060101010101" pitchFamily="49" charset="-122"/>
              </a:rPr>
              <a:t>2024</a:t>
            </a:r>
            <a:r>
              <a:rPr lang="zh-CN" altLang="en-US" b="1" i="0" u="none" strike="noStrike" dirty="0">
                <a:solidFill>
                  <a:srgbClr val="333333"/>
                </a:solidFill>
                <a:effectLst/>
                <a:latin typeface="SimHei" panose="02010609060101010101" pitchFamily="49" charset="-122"/>
                <a:ea typeface="SimHei" panose="02010609060101010101" pitchFamily="49" charset="-122"/>
              </a:rPr>
              <a:t>年</a:t>
            </a:r>
            <a:r>
              <a:rPr lang="en-US" altLang="zh-CN" b="1" i="0" u="none" strike="noStrike" dirty="0">
                <a:solidFill>
                  <a:srgbClr val="333333"/>
                </a:solidFill>
                <a:effectLst/>
                <a:latin typeface="SimHei" panose="02010609060101010101" pitchFamily="49" charset="-122"/>
                <a:ea typeface="SimHei" panose="02010609060101010101" pitchFamily="49" charset="-122"/>
              </a:rPr>
              <a:t>6</a:t>
            </a:r>
            <a:r>
              <a:rPr lang="zh-CN" altLang="en-US" b="1" i="0" u="none" strike="noStrike" dirty="0">
                <a:solidFill>
                  <a:srgbClr val="333333"/>
                </a:solidFill>
                <a:effectLst/>
                <a:latin typeface="SimHei" panose="02010609060101010101" pitchFamily="49" charset="-122"/>
                <a:ea typeface="SimHei" panose="02010609060101010101" pitchFamily="49" charset="-122"/>
              </a:rPr>
              <a:t>月</a:t>
            </a:r>
            <a:r>
              <a:rPr lang="en-US" altLang="zh-CN" b="1" i="0" u="none" strike="noStrike" dirty="0">
                <a:solidFill>
                  <a:srgbClr val="333333"/>
                </a:solidFill>
                <a:effectLst/>
                <a:latin typeface="SimHei" panose="02010609060101010101" pitchFamily="49" charset="-122"/>
                <a:ea typeface="SimHei" panose="02010609060101010101" pitchFamily="49" charset="-122"/>
              </a:rPr>
              <a:t>30</a:t>
            </a:r>
            <a:r>
              <a:rPr lang="zh-CN" altLang="en-US" b="1" i="0" u="none" strike="noStrike" dirty="0">
                <a:solidFill>
                  <a:srgbClr val="333333"/>
                </a:solidFill>
                <a:effectLst/>
                <a:latin typeface="SimHei" panose="02010609060101010101" pitchFamily="49" charset="-122"/>
                <a:ea typeface="SimHei" panose="02010609060101010101" pitchFamily="49" charset="-122"/>
              </a:rPr>
              <a:t>日前登记设立的公司，有限责任公司剩余认缴出资期限</a:t>
            </a:r>
            <a:r>
              <a:rPr lang="zh-CN" altLang="en-US" b="1" i="0" u="sng" strike="noStrike" dirty="0">
                <a:solidFill>
                  <a:srgbClr val="FF0000"/>
                </a:solidFill>
                <a:effectLst/>
                <a:latin typeface="SimHei" panose="02010609060101010101" pitchFamily="49" charset="-122"/>
                <a:ea typeface="SimHei" panose="02010609060101010101" pitchFamily="49" charset="-122"/>
              </a:rPr>
              <a:t>自</a:t>
            </a:r>
            <a:r>
              <a:rPr lang="en-US" altLang="zh-CN" b="1" i="0" u="sng" strike="noStrike" dirty="0">
                <a:solidFill>
                  <a:srgbClr val="FF0000"/>
                </a:solidFill>
                <a:effectLst/>
                <a:latin typeface="SimHei" panose="02010609060101010101" pitchFamily="49" charset="-122"/>
                <a:ea typeface="SimHei" panose="02010609060101010101" pitchFamily="49" charset="-122"/>
              </a:rPr>
              <a:t>2027</a:t>
            </a:r>
            <a:r>
              <a:rPr lang="zh-CN" altLang="en-US" b="1" i="0" u="sng" strike="noStrike" dirty="0">
                <a:solidFill>
                  <a:srgbClr val="FF0000"/>
                </a:solidFill>
                <a:effectLst/>
                <a:latin typeface="SimHei" panose="02010609060101010101" pitchFamily="49" charset="-122"/>
                <a:ea typeface="SimHei" panose="02010609060101010101" pitchFamily="49" charset="-122"/>
              </a:rPr>
              <a:t>年</a:t>
            </a:r>
            <a:r>
              <a:rPr lang="en-US" altLang="zh-CN" b="1" i="0" u="sng" strike="noStrike" dirty="0">
                <a:solidFill>
                  <a:srgbClr val="FF0000"/>
                </a:solidFill>
                <a:effectLst/>
                <a:latin typeface="SimHei" panose="02010609060101010101" pitchFamily="49" charset="-122"/>
                <a:ea typeface="SimHei" panose="02010609060101010101" pitchFamily="49" charset="-122"/>
              </a:rPr>
              <a:t>7</a:t>
            </a:r>
            <a:r>
              <a:rPr lang="zh-CN" altLang="en-US" b="1" i="0" u="sng" strike="noStrike" dirty="0">
                <a:solidFill>
                  <a:srgbClr val="FF0000"/>
                </a:solidFill>
                <a:effectLst/>
                <a:latin typeface="SimHei" panose="02010609060101010101" pitchFamily="49" charset="-122"/>
                <a:ea typeface="SimHei" panose="02010609060101010101" pitchFamily="49" charset="-122"/>
              </a:rPr>
              <a:t>月</a:t>
            </a:r>
            <a:r>
              <a:rPr lang="en-US" altLang="zh-CN" b="1" i="0" u="sng" strike="noStrike" dirty="0">
                <a:solidFill>
                  <a:srgbClr val="FF0000"/>
                </a:solidFill>
                <a:effectLst/>
                <a:latin typeface="SimHei" panose="02010609060101010101" pitchFamily="49" charset="-122"/>
                <a:ea typeface="SimHei" panose="02010609060101010101" pitchFamily="49" charset="-122"/>
              </a:rPr>
              <a:t>1</a:t>
            </a:r>
            <a:r>
              <a:rPr lang="zh-CN" altLang="en-US" b="1" i="0" u="sng" strike="noStrike" dirty="0">
                <a:solidFill>
                  <a:srgbClr val="FF0000"/>
                </a:solidFill>
                <a:effectLst/>
                <a:latin typeface="SimHei" panose="02010609060101010101" pitchFamily="49" charset="-122"/>
                <a:ea typeface="SimHei" panose="02010609060101010101" pitchFamily="49" charset="-122"/>
              </a:rPr>
              <a:t>日起超过</a:t>
            </a:r>
            <a:r>
              <a:rPr lang="en-US" altLang="zh-CN" b="1" i="0" u="sng" strike="noStrike" dirty="0">
                <a:solidFill>
                  <a:srgbClr val="FF0000"/>
                </a:solidFill>
                <a:effectLst/>
                <a:latin typeface="SimHei" panose="02010609060101010101" pitchFamily="49" charset="-122"/>
                <a:ea typeface="SimHei" panose="02010609060101010101" pitchFamily="49" charset="-122"/>
              </a:rPr>
              <a:t>5</a:t>
            </a:r>
            <a:r>
              <a:rPr lang="zh-CN" altLang="en-US" b="1" i="0" u="sng" strike="noStrike" dirty="0">
                <a:solidFill>
                  <a:srgbClr val="FF0000"/>
                </a:solidFill>
                <a:effectLst/>
                <a:latin typeface="SimHei" panose="02010609060101010101" pitchFamily="49" charset="-122"/>
                <a:ea typeface="SimHei" panose="02010609060101010101" pitchFamily="49" charset="-122"/>
              </a:rPr>
              <a:t>年的</a:t>
            </a:r>
            <a:r>
              <a:rPr lang="zh-CN" altLang="en-US" b="1" i="0" u="none" strike="noStrike" dirty="0">
                <a:solidFill>
                  <a:srgbClr val="333333"/>
                </a:solidFill>
                <a:effectLst/>
                <a:latin typeface="SimHei" panose="02010609060101010101" pitchFamily="49" charset="-122"/>
                <a:ea typeface="SimHei" panose="02010609060101010101" pitchFamily="49" charset="-122"/>
              </a:rPr>
              <a:t>，应当在</a:t>
            </a:r>
            <a:r>
              <a:rPr lang="en-US" altLang="zh-CN" b="1" i="0" u="none" strike="noStrike" dirty="0">
                <a:solidFill>
                  <a:srgbClr val="333333"/>
                </a:solidFill>
                <a:effectLst/>
                <a:latin typeface="SimHei" panose="02010609060101010101" pitchFamily="49" charset="-122"/>
                <a:ea typeface="SimHei" panose="02010609060101010101" pitchFamily="49" charset="-122"/>
              </a:rPr>
              <a:t>2027</a:t>
            </a:r>
            <a:r>
              <a:rPr lang="zh-CN" altLang="en-US" b="1" i="0" u="none" strike="noStrike" dirty="0">
                <a:solidFill>
                  <a:srgbClr val="333333"/>
                </a:solidFill>
                <a:effectLst/>
                <a:latin typeface="SimHei" panose="02010609060101010101" pitchFamily="49" charset="-122"/>
                <a:ea typeface="SimHei" panose="02010609060101010101" pitchFamily="49" charset="-122"/>
              </a:rPr>
              <a:t>年</a:t>
            </a:r>
            <a:r>
              <a:rPr lang="en-US" altLang="zh-CN" b="1" i="0" u="none" strike="noStrike" dirty="0">
                <a:solidFill>
                  <a:srgbClr val="333333"/>
                </a:solidFill>
                <a:effectLst/>
                <a:latin typeface="SimHei" panose="02010609060101010101" pitchFamily="49" charset="-122"/>
                <a:ea typeface="SimHei" panose="02010609060101010101" pitchFamily="49" charset="-122"/>
              </a:rPr>
              <a:t>6</a:t>
            </a:r>
            <a:r>
              <a:rPr lang="zh-CN" altLang="en-US" b="1" i="0" u="none" strike="noStrike" dirty="0">
                <a:solidFill>
                  <a:srgbClr val="333333"/>
                </a:solidFill>
                <a:effectLst/>
                <a:latin typeface="SimHei" panose="02010609060101010101" pitchFamily="49" charset="-122"/>
                <a:ea typeface="SimHei" panose="02010609060101010101" pitchFamily="49" charset="-122"/>
              </a:rPr>
              <a:t>月</a:t>
            </a:r>
            <a:r>
              <a:rPr lang="en-US" altLang="zh-CN" b="1" i="0" u="none" strike="noStrike" dirty="0">
                <a:solidFill>
                  <a:srgbClr val="333333"/>
                </a:solidFill>
                <a:effectLst/>
                <a:latin typeface="SimHei" panose="02010609060101010101" pitchFamily="49" charset="-122"/>
                <a:ea typeface="SimHei" panose="02010609060101010101" pitchFamily="49" charset="-122"/>
              </a:rPr>
              <a:t>30</a:t>
            </a:r>
            <a:r>
              <a:rPr lang="zh-CN" altLang="en-US" b="1" i="0" u="none" strike="noStrike" dirty="0">
                <a:solidFill>
                  <a:srgbClr val="333333"/>
                </a:solidFill>
                <a:effectLst/>
                <a:latin typeface="SimHei" panose="02010609060101010101" pitchFamily="49" charset="-122"/>
                <a:ea typeface="SimHei" panose="02010609060101010101" pitchFamily="49" charset="-122"/>
              </a:rPr>
              <a:t>日前将其剩余认缴出资期限调整至</a:t>
            </a:r>
            <a:r>
              <a:rPr lang="en-US" altLang="zh-CN" b="1" i="0" u="none" strike="noStrike" dirty="0">
                <a:solidFill>
                  <a:srgbClr val="333333"/>
                </a:solidFill>
                <a:effectLst/>
                <a:latin typeface="SimHei" panose="02010609060101010101" pitchFamily="49" charset="-122"/>
                <a:ea typeface="SimHei" panose="02010609060101010101" pitchFamily="49" charset="-122"/>
              </a:rPr>
              <a:t>5</a:t>
            </a:r>
            <a:r>
              <a:rPr lang="zh-CN" altLang="en-US" b="1" i="0" u="none" strike="noStrike" dirty="0">
                <a:solidFill>
                  <a:srgbClr val="333333"/>
                </a:solidFill>
                <a:effectLst/>
                <a:latin typeface="SimHei" panose="02010609060101010101" pitchFamily="49" charset="-122"/>
                <a:ea typeface="SimHei" panose="02010609060101010101" pitchFamily="49" charset="-122"/>
              </a:rPr>
              <a:t>年内并记载于公司章程，股东应当在调整后的认缴出资期限内足额缴纳认缴的出资额；股份有限公司的发起人应当在</a:t>
            </a:r>
            <a:r>
              <a:rPr lang="en-US" altLang="zh-CN" b="1" i="0" u="none" strike="noStrike" dirty="0">
                <a:solidFill>
                  <a:srgbClr val="333333"/>
                </a:solidFill>
                <a:effectLst/>
                <a:latin typeface="SimHei" panose="02010609060101010101" pitchFamily="49" charset="-122"/>
                <a:ea typeface="SimHei" panose="02010609060101010101" pitchFamily="49" charset="-122"/>
              </a:rPr>
              <a:t>2027</a:t>
            </a:r>
            <a:r>
              <a:rPr lang="zh-CN" altLang="en-US" b="1" i="0" u="none" strike="noStrike" dirty="0">
                <a:solidFill>
                  <a:srgbClr val="333333"/>
                </a:solidFill>
                <a:effectLst/>
                <a:latin typeface="SimHei" panose="02010609060101010101" pitchFamily="49" charset="-122"/>
                <a:ea typeface="SimHei" panose="02010609060101010101" pitchFamily="49" charset="-122"/>
              </a:rPr>
              <a:t>年</a:t>
            </a:r>
            <a:r>
              <a:rPr lang="en-US" altLang="zh-CN" b="1" i="0" u="none" strike="noStrike" dirty="0">
                <a:solidFill>
                  <a:srgbClr val="333333"/>
                </a:solidFill>
                <a:effectLst/>
                <a:latin typeface="SimHei" panose="02010609060101010101" pitchFamily="49" charset="-122"/>
                <a:ea typeface="SimHei" panose="02010609060101010101" pitchFamily="49" charset="-122"/>
              </a:rPr>
              <a:t>6</a:t>
            </a:r>
            <a:r>
              <a:rPr lang="zh-CN" altLang="en-US" b="1" i="0" u="none" strike="noStrike" dirty="0">
                <a:solidFill>
                  <a:srgbClr val="333333"/>
                </a:solidFill>
                <a:effectLst/>
                <a:latin typeface="SimHei" panose="02010609060101010101" pitchFamily="49" charset="-122"/>
                <a:ea typeface="SimHei" panose="02010609060101010101" pitchFamily="49" charset="-122"/>
              </a:rPr>
              <a:t>月</a:t>
            </a:r>
            <a:r>
              <a:rPr lang="en-US" altLang="zh-CN" b="1" i="0" u="none" strike="noStrike" dirty="0">
                <a:solidFill>
                  <a:srgbClr val="333333"/>
                </a:solidFill>
                <a:effectLst/>
                <a:latin typeface="SimHei" panose="02010609060101010101" pitchFamily="49" charset="-122"/>
                <a:ea typeface="SimHei" panose="02010609060101010101" pitchFamily="49" charset="-122"/>
              </a:rPr>
              <a:t>30</a:t>
            </a:r>
            <a:r>
              <a:rPr lang="zh-CN" altLang="en-US" b="1" i="0" u="none" strike="noStrike" dirty="0">
                <a:solidFill>
                  <a:srgbClr val="333333"/>
                </a:solidFill>
                <a:effectLst/>
                <a:latin typeface="SimHei" panose="02010609060101010101" pitchFamily="49" charset="-122"/>
                <a:ea typeface="SimHei" panose="02010609060101010101" pitchFamily="49" charset="-122"/>
              </a:rPr>
              <a:t>日前按照其认购的股份全额缴纳股款。</a:t>
            </a:r>
          </a:p>
          <a:p>
            <a:pPr algn="l">
              <a:lnSpc>
                <a:spcPct val="100000"/>
              </a:lnSpc>
            </a:pPr>
            <a:r>
              <a:rPr lang="zh-CN" altLang="en-US" b="1" i="0" u="none" strike="noStrike" dirty="0">
                <a:solidFill>
                  <a:srgbClr val="333333"/>
                </a:solidFill>
                <a:effectLst/>
                <a:highlight>
                  <a:srgbClr val="FFFF00"/>
                </a:highlight>
                <a:latin typeface="SimHei" panose="02010609060101010101" pitchFamily="49" charset="-122"/>
                <a:ea typeface="SimHei" panose="02010609060101010101" pitchFamily="49" charset="-122"/>
              </a:rPr>
              <a:t>公司生产经营涉及国家利益或者重大公共利益，国务院有关主管部门或者省级人民政府提出意见的，国务院市场监督管理部门可以同意其按原出资期限出资。</a:t>
            </a:r>
            <a:endParaRPr lang="en-US" altLang="zh-CN" b="1" i="0" u="none" strike="noStrike" dirty="0">
              <a:solidFill>
                <a:srgbClr val="333333"/>
              </a:solidFill>
              <a:effectLst/>
              <a:highlight>
                <a:srgbClr val="FFFF00"/>
              </a:highlight>
              <a:latin typeface="SimHei" panose="02010609060101010101" pitchFamily="49" charset="-122"/>
              <a:ea typeface="SimHei" panose="02010609060101010101" pitchFamily="49" charset="-122"/>
            </a:endParaRPr>
          </a:p>
          <a:p>
            <a:pPr marL="0" indent="0" algn="l">
              <a:lnSpc>
                <a:spcPct val="100000"/>
              </a:lnSpc>
              <a:buNone/>
            </a:pPr>
            <a:r>
              <a:rPr lang="en-US" altLang="zh-CN" b="1" dirty="0">
                <a:solidFill>
                  <a:srgbClr val="333333"/>
                </a:solidFill>
                <a:latin typeface="SimHei" panose="02010609060101010101" pitchFamily="49" charset="-122"/>
                <a:ea typeface="SimHei" panose="02010609060101010101" pitchFamily="49" charset="-122"/>
              </a:rPr>
              <a:t>【</a:t>
            </a:r>
            <a:r>
              <a:rPr lang="zh-CN" altLang="en-US" b="1" dirty="0">
                <a:solidFill>
                  <a:srgbClr val="333333"/>
                </a:solidFill>
                <a:latin typeface="SimHei" panose="02010609060101010101" pitchFamily="49" charset="-122"/>
                <a:ea typeface="SimHei" panose="02010609060101010101" pitchFamily="49" charset="-122"/>
              </a:rPr>
              <a:t>调整方案</a:t>
            </a:r>
            <a:r>
              <a:rPr lang="en-US" altLang="zh-CN" b="1" dirty="0">
                <a:solidFill>
                  <a:srgbClr val="333333"/>
                </a:solidFill>
                <a:latin typeface="SimHei" panose="02010609060101010101" pitchFamily="49" charset="-122"/>
                <a:ea typeface="SimHei" panose="02010609060101010101" pitchFamily="49" charset="-122"/>
              </a:rPr>
              <a:t>】</a:t>
            </a:r>
            <a:r>
              <a:rPr lang="zh-CN" altLang="en-US" b="1" dirty="0">
                <a:solidFill>
                  <a:srgbClr val="333333"/>
                </a:solidFill>
                <a:latin typeface="SimHei" panose="02010609060101010101" pitchFamily="49" charset="-122"/>
                <a:ea typeface="SimHei" panose="02010609060101010101" pitchFamily="49" charset="-122"/>
              </a:rPr>
              <a:t>有限公司</a:t>
            </a:r>
            <a:r>
              <a:rPr lang="en-US" altLang="zh-CN" b="1" dirty="0">
                <a:solidFill>
                  <a:srgbClr val="333333"/>
                </a:solidFill>
                <a:latin typeface="SimHei" panose="02010609060101010101" pitchFamily="49" charset="-122"/>
                <a:ea typeface="SimHei" panose="02010609060101010101" pitchFamily="49" charset="-122"/>
              </a:rPr>
              <a:t>3+5</a:t>
            </a:r>
            <a:r>
              <a:rPr lang="zh-CN" altLang="en-US" b="1" dirty="0">
                <a:solidFill>
                  <a:srgbClr val="333333"/>
                </a:solidFill>
                <a:latin typeface="SimHei" panose="02010609060101010101" pitchFamily="49" charset="-122"/>
                <a:ea typeface="SimHei" panose="02010609060101010101" pitchFamily="49" charset="-122"/>
              </a:rPr>
              <a:t>；股份公司</a:t>
            </a:r>
            <a:r>
              <a:rPr lang="en-US" altLang="zh-CN" b="1" dirty="0">
                <a:solidFill>
                  <a:srgbClr val="333333"/>
                </a:solidFill>
                <a:latin typeface="SimHei" panose="02010609060101010101" pitchFamily="49" charset="-122"/>
                <a:ea typeface="SimHei" panose="02010609060101010101" pitchFamily="49" charset="-122"/>
              </a:rPr>
              <a:t>3+0</a:t>
            </a:r>
            <a:r>
              <a:rPr lang="zh-CN" altLang="en-US" b="1" dirty="0">
                <a:solidFill>
                  <a:srgbClr val="333333"/>
                </a:solidFill>
                <a:latin typeface="SimHei" panose="02010609060101010101" pitchFamily="49" charset="-122"/>
                <a:ea typeface="SimHei" panose="02010609060101010101" pitchFamily="49" charset="-122"/>
              </a:rPr>
              <a:t>；豁免程序</a:t>
            </a:r>
            <a:endParaRPr lang="zh-CN" altLang="en-US" b="1" i="0" u="none" strike="noStrike" dirty="0">
              <a:solidFill>
                <a:srgbClr val="333333"/>
              </a:solidFill>
              <a:effectLst/>
              <a:latin typeface="SimHei" panose="02010609060101010101" pitchFamily="49" charset="-122"/>
              <a:ea typeface="SimHei" panose="02010609060101010101" pitchFamily="49"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359713"/>
            <a:ext cx="97152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国务院关于实施</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中华人民共和国公司法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注册资本登记管理制度的规定</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lnSpcReduction="10000"/>
          </a:bodyPr>
          <a:lstStyle/>
          <a:p>
            <a:pPr marL="12700" indent="392430" algn="just" hangingPunct="0">
              <a:lnSpc>
                <a:spcPts val="2970"/>
              </a:lnSpc>
              <a:buFont typeface="Wingdings" panose="05000000000000000000" pitchFamily="2" charset="2"/>
              <a:buChar char="p"/>
            </a:pP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第</a:t>
            </a:r>
            <a:r>
              <a:rPr lang="en-US" altLang="zh-CN" sz="2400" b="1" kern="100" dirty="0">
                <a:effectLst/>
                <a:latin typeface="SimHei" panose="02010609060101010101" pitchFamily="49" charset="-122"/>
                <a:ea typeface="SimHei" panose="02010609060101010101" pitchFamily="49" charset="-122"/>
                <a:cs typeface="Times New Roman" panose="02020503050405090304" pitchFamily="18" charset="0"/>
              </a:rPr>
              <a:t>7</a:t>
            </a: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条</a:t>
            </a:r>
            <a:r>
              <a:rPr lang="en-US" altLang="zh-CN" sz="2400" b="1" kern="100" dirty="0">
                <a:effectLst/>
                <a:latin typeface="SimHei" panose="02010609060101010101" pitchFamily="49" charset="-122"/>
                <a:ea typeface="SimHei" panose="02010609060101010101" pitchFamily="49" charset="-122"/>
                <a:cs typeface="仿宋_GB2312"/>
              </a:rPr>
              <a:t>  </a:t>
            </a: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有限责任公司注册资本数额应当</a:t>
            </a:r>
            <a:r>
              <a:rPr lang="zh-CN" altLang="zh-CN" sz="2400" b="1" kern="100" dirty="0">
                <a:effectLst/>
                <a:highlight>
                  <a:srgbClr val="FFFF00"/>
                </a:highlight>
                <a:latin typeface="SimHei" panose="02010609060101010101" pitchFamily="49" charset="-122"/>
                <a:ea typeface="SimHei" panose="02010609060101010101" pitchFamily="49" charset="-122"/>
                <a:cs typeface="Times New Roman" panose="02020503050405090304" pitchFamily="18" charset="0"/>
              </a:rPr>
              <a:t>科学合理，符合诚信原则</a:t>
            </a: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a:t>
            </a:r>
            <a:r>
              <a:rPr lang="zh-CN" altLang="zh-CN" sz="2400" b="1" kern="100" dirty="0">
                <a:solidFill>
                  <a:srgbClr val="FF0000"/>
                </a:solidFill>
                <a:effectLst/>
                <a:latin typeface="SimHei" panose="02010609060101010101" pitchFamily="49" charset="-122"/>
                <a:ea typeface="SimHei" panose="02010609060101010101" pitchFamily="49" charset="-122"/>
                <a:cs typeface="Times New Roman" panose="02020503050405090304" pitchFamily="18" charset="0"/>
              </a:rPr>
              <a:t>由全体股东按照公司章程的规定自公司成立之日起五年内缴足</a:t>
            </a: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a:t>
            </a:r>
            <a:r>
              <a:rPr lang="zh-CN" altLang="zh-CN" sz="2400" b="1" kern="100" dirty="0">
                <a:solidFill>
                  <a:srgbClr val="FF0000"/>
                </a:solidFill>
                <a:effectLst/>
                <a:latin typeface="SimHei" panose="02010609060101010101" pitchFamily="49" charset="-122"/>
                <a:ea typeface="SimHei" panose="02010609060101010101" pitchFamily="49" charset="-122"/>
                <a:cs typeface="Times New Roman" panose="02020503050405090304" pitchFamily="18" charset="0"/>
              </a:rPr>
              <a:t>股份有限公司应当在成立前缴足注册资本。</a:t>
            </a:r>
          </a:p>
          <a:p>
            <a:pPr marL="12700" indent="392430" algn="just" hangingPunct="0">
              <a:lnSpc>
                <a:spcPts val="2970"/>
              </a:lnSpc>
            </a:pPr>
            <a:r>
              <a:rPr lang="zh-CN" altLang="zh-CN" sz="2400" b="1" kern="100" dirty="0">
                <a:effectLst/>
                <a:latin typeface="SimHei" panose="02010609060101010101" pitchFamily="49" charset="-122"/>
                <a:ea typeface="SimHei" panose="02010609060101010101" pitchFamily="49" charset="-122"/>
                <a:cs typeface="Times New Roman" panose="02020503050405090304" pitchFamily="18" charset="0"/>
              </a:rPr>
              <a:t>除向社会公开募集的股份有限公司外，</a:t>
            </a:r>
            <a:r>
              <a:rPr lang="zh-CN" altLang="zh-CN" sz="2400" b="1" kern="100" dirty="0">
                <a:solidFill>
                  <a:srgbClr val="FF0000"/>
                </a:solidFill>
                <a:effectLst/>
                <a:latin typeface="SimHei" panose="02010609060101010101" pitchFamily="49" charset="-122"/>
                <a:ea typeface="SimHei" panose="02010609060101010101" pitchFamily="49" charset="-122"/>
                <a:cs typeface="Times New Roman" panose="02020503050405090304" pitchFamily="18" charset="0"/>
              </a:rPr>
              <a:t>公司设立时无需提交验资机构出具的验资证明。</a:t>
            </a:r>
            <a:endParaRPr lang="en-US" altLang="zh-CN" sz="2400" b="1" kern="100" dirty="0">
              <a:solidFill>
                <a:srgbClr val="FF0000"/>
              </a:solidFill>
              <a:effectLst/>
              <a:latin typeface="SimHei" panose="02010609060101010101" pitchFamily="49" charset="-122"/>
              <a:ea typeface="SimHei" panose="02010609060101010101" pitchFamily="49" charset="-122"/>
              <a:cs typeface="Times New Roman" panose="02020503050405090304" pitchFamily="18" charset="0"/>
            </a:endParaRPr>
          </a:p>
          <a:p>
            <a:pPr marL="355600" indent="-342900" algn="just" hangingPunct="0">
              <a:lnSpc>
                <a:spcPts val="2970"/>
              </a:lnSpc>
              <a:buFont typeface="Wingdings" panose="05000000000000000000" pitchFamily="2" charset="2"/>
              <a:buChar char="Ø"/>
            </a:pPr>
            <a:r>
              <a:rPr lang="en-US" altLang="zh-CN" sz="2400" b="1" kern="100" dirty="0">
                <a:solidFill>
                  <a:srgbClr val="FF0000"/>
                </a:solidFill>
                <a:latin typeface="SimHei" panose="02010609060101010101" pitchFamily="49" charset="-122"/>
                <a:ea typeface="SimHei" panose="02010609060101010101" pitchFamily="49" charset="-122"/>
                <a:cs typeface="Times New Roman" panose="02020503050405090304" pitchFamily="18" charset="0"/>
              </a:rPr>
              <a:t>【</a:t>
            </a:r>
            <a:r>
              <a:rPr lang="zh-CN" altLang="en-US" sz="2400" b="1" kern="100" dirty="0">
                <a:solidFill>
                  <a:srgbClr val="FF0000"/>
                </a:solidFill>
                <a:latin typeface="SimHei" panose="02010609060101010101" pitchFamily="49" charset="-122"/>
                <a:ea typeface="SimHei" panose="02010609060101010101" pitchFamily="49" charset="-122"/>
                <a:cs typeface="Times New Roman" panose="02020503050405090304" pitchFamily="18" charset="0"/>
              </a:rPr>
              <a:t>要点</a:t>
            </a:r>
            <a:r>
              <a:rPr lang="en-US" altLang="zh-CN" sz="2400" b="1" kern="100" dirty="0">
                <a:solidFill>
                  <a:srgbClr val="FF0000"/>
                </a:solidFill>
                <a:latin typeface="SimHei" panose="02010609060101010101" pitchFamily="49" charset="-122"/>
                <a:ea typeface="SimHei" panose="02010609060101010101" pitchFamily="49" charset="-122"/>
                <a:cs typeface="Times New Roman" panose="02020503050405090304" pitchFamily="18" charset="0"/>
              </a:rPr>
              <a:t>】</a:t>
            </a:r>
            <a:r>
              <a:rPr lang="zh-CN" altLang="en-US" sz="2400" b="1" kern="100" dirty="0">
                <a:solidFill>
                  <a:srgbClr val="FF0000"/>
                </a:solidFill>
                <a:latin typeface="SimHei" panose="02010609060101010101" pitchFamily="49" charset="-122"/>
                <a:ea typeface="SimHei" panose="02010609060101010101" pitchFamily="49" charset="-122"/>
                <a:cs typeface="Times New Roman" panose="02020503050405090304" pitchFamily="18" charset="0"/>
              </a:rPr>
              <a:t>有限公司限期认缴制；股份公司实缴制；无须验资证明</a:t>
            </a:r>
            <a:endParaRPr lang="zh-CN" altLang="zh-CN" sz="2400" b="1" kern="100" dirty="0">
              <a:solidFill>
                <a:srgbClr val="FF0000"/>
              </a:solidFill>
              <a:effectLst/>
              <a:latin typeface="SimHei" panose="02010609060101010101" pitchFamily="49" charset="-122"/>
              <a:ea typeface="SimHei" panose="02010609060101010101" pitchFamily="49" charset="-122"/>
              <a:cs typeface="Times New Roman" panose="02020503050405090304" pitchFamily="18" charset="0"/>
            </a:endParaRPr>
          </a:p>
          <a:p>
            <a:pPr marL="12700" indent="392430">
              <a:lnSpc>
                <a:spcPct val="120000"/>
              </a:lnSpc>
              <a:buFont typeface="Wingdings" panose="05000000000000000000" pitchFamily="2" charset="2"/>
              <a:buChar char="p"/>
            </a:pPr>
            <a:r>
              <a:rPr lang="zh-CN" altLang="zh-CN" sz="2400" b="1" kern="100" dirty="0">
                <a:effectLst/>
                <a:latin typeface="SimHei" panose="02010609060101010101" pitchFamily="49" charset="-122"/>
                <a:ea typeface="SimHei" panose="02010609060101010101" pitchFamily="49" charset="-122"/>
              </a:rPr>
              <a:t>第</a:t>
            </a:r>
            <a:r>
              <a:rPr lang="en-US" altLang="zh-CN" sz="2400" b="1" kern="100" dirty="0">
                <a:effectLst/>
                <a:latin typeface="SimHei" panose="02010609060101010101" pitchFamily="49" charset="-122"/>
                <a:ea typeface="SimHei" panose="02010609060101010101" pitchFamily="49" charset="-122"/>
              </a:rPr>
              <a:t>8</a:t>
            </a:r>
            <a:r>
              <a:rPr lang="zh-CN" altLang="zh-CN" sz="2400" b="1" kern="100" dirty="0">
                <a:effectLst/>
                <a:latin typeface="SimHei" panose="02010609060101010101" pitchFamily="49" charset="-122"/>
                <a:ea typeface="SimHei" panose="02010609060101010101" pitchFamily="49" charset="-122"/>
              </a:rPr>
              <a:t>条</a:t>
            </a:r>
            <a:r>
              <a:rPr lang="en-US" altLang="zh-CN" sz="2400" b="1" kern="100" dirty="0">
                <a:effectLst/>
                <a:latin typeface="SimHei" panose="02010609060101010101" pitchFamily="49" charset="-122"/>
                <a:ea typeface="SimHei" panose="02010609060101010101" pitchFamily="49" charset="-122"/>
                <a:cs typeface="仿宋_GB2312"/>
              </a:rPr>
              <a:t>  </a:t>
            </a:r>
            <a:r>
              <a:rPr lang="zh-CN" altLang="zh-CN" sz="2400" b="1" kern="100" dirty="0">
                <a:solidFill>
                  <a:srgbClr val="FF0000"/>
                </a:solidFill>
                <a:effectLst/>
                <a:latin typeface="SimHei" panose="02010609060101010101" pitchFamily="49" charset="-122"/>
                <a:ea typeface="SimHei" panose="02010609060101010101" pitchFamily="49" charset="-122"/>
              </a:rPr>
              <a:t>有限责任公司新增认缴注册资本应当自办理增加注册资本之日起五年内缴足</a:t>
            </a:r>
            <a:r>
              <a:rPr lang="zh-CN" altLang="zh-CN" sz="2400" b="1" kern="100" dirty="0">
                <a:effectLst/>
                <a:latin typeface="SimHei" panose="02010609060101010101" pitchFamily="49" charset="-122"/>
                <a:ea typeface="SimHei" panose="02010609060101010101" pitchFamily="49" charset="-122"/>
              </a:rPr>
              <a:t>。股份有限公司增加注册资本的，应当在公司股东全额缴足股款后，办理注册资本变更登记。</a:t>
            </a:r>
            <a:endParaRPr lang="en-US" altLang="zh-CN" sz="2400" b="1" kern="100" dirty="0">
              <a:effectLst/>
              <a:latin typeface="SimHei" panose="02010609060101010101" pitchFamily="49" charset="-122"/>
              <a:ea typeface="SimHei" panose="02010609060101010101" pitchFamily="49" charset="-122"/>
            </a:endParaRPr>
          </a:p>
          <a:p>
            <a:pPr marL="355600" indent="-342900">
              <a:lnSpc>
                <a:spcPct val="120000"/>
              </a:lnSpc>
              <a:buFont typeface="Wingdings" panose="05000000000000000000" pitchFamily="2" charset="2"/>
              <a:buChar char="Ø"/>
            </a:pPr>
            <a:r>
              <a:rPr lang="en-US" altLang="zh-CN" sz="2400" b="1" kern="100" dirty="0">
                <a:solidFill>
                  <a:srgbClr val="FF0000"/>
                </a:solidFill>
                <a:latin typeface="SimHei" panose="02010609060101010101" pitchFamily="49" charset="-122"/>
                <a:ea typeface="SimHei" panose="02010609060101010101" pitchFamily="49" charset="-122"/>
              </a:rPr>
              <a:t>【</a:t>
            </a:r>
            <a:r>
              <a:rPr lang="zh-CN" altLang="en-US" sz="2400" b="1" kern="100" dirty="0">
                <a:solidFill>
                  <a:srgbClr val="FF0000"/>
                </a:solidFill>
                <a:latin typeface="SimHei" panose="02010609060101010101" pitchFamily="49" charset="-122"/>
                <a:ea typeface="SimHei" panose="02010609060101010101" pitchFamily="49" charset="-122"/>
              </a:rPr>
              <a:t>要点</a:t>
            </a:r>
            <a:r>
              <a:rPr lang="en-US" altLang="zh-CN" sz="2400" b="1" kern="100" dirty="0">
                <a:solidFill>
                  <a:srgbClr val="FF0000"/>
                </a:solidFill>
                <a:latin typeface="SimHei" panose="02010609060101010101" pitchFamily="49" charset="-122"/>
                <a:ea typeface="SimHei" panose="02010609060101010101" pitchFamily="49" charset="-122"/>
              </a:rPr>
              <a:t>】</a:t>
            </a:r>
            <a:r>
              <a:rPr lang="zh-CN" altLang="en-US" sz="2400" b="1" kern="100" dirty="0">
                <a:solidFill>
                  <a:srgbClr val="FF0000"/>
                </a:solidFill>
                <a:latin typeface="SimHei" panose="02010609060101010101" pitchFamily="49" charset="-122"/>
                <a:ea typeface="SimHei" panose="02010609060101010101" pitchFamily="49" charset="-122"/>
              </a:rPr>
              <a:t>增资时资本缴纳制度</a:t>
            </a:r>
            <a:endParaRPr lang="zh-CN" altLang="zh-CN" sz="2400" b="1" kern="100" dirty="0">
              <a:solidFill>
                <a:srgbClr val="FF0000"/>
              </a:solidFill>
              <a:effectLst/>
              <a:latin typeface="SimHei" panose="02010609060101010101" pitchFamily="49" charset="-122"/>
              <a:ea typeface="SimHei" panose="02010609060101010101" pitchFamily="49" charset="-122"/>
            </a:endParaRPr>
          </a:p>
          <a:p>
            <a:pPr>
              <a:lnSpc>
                <a:spcPct val="120000"/>
              </a:lnSpc>
              <a:buFont typeface="Wingdings" panose="05000000000000000000" pitchFamily="2" charset="2"/>
              <a:buChar char="p"/>
              <a:tabLst>
                <a:tab pos="0" algn="l"/>
              </a:tabLst>
            </a:pPr>
            <a:endParaRPr lang="en-US" altLang="zh-CN" sz="2000" b="1" dirty="0">
              <a:solidFill>
                <a:srgbClr val="FF0000"/>
              </a:solidFill>
              <a:latin typeface="SimHei" panose="02010609060101010101" pitchFamily="49" charset="-122"/>
              <a:ea typeface="SimHei"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550781"/>
            <a:ext cx="97152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国家市场监管总局</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公司登记管理实施办法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a:bodyPr>
          <a:lstStyle/>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（二）持续优化营商环境，激发市场创新活力</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cs typeface="Times New Roman" panose="02020603050405020304" pitchFamily="18" charset="0"/>
              </a:rPr>
              <a:t>中国营商环境</a:t>
            </a:r>
            <a:r>
              <a:rPr lang="en-US" altLang="zh-CN" b="1" dirty="0">
                <a:latin typeface="宋体" panose="02010600030101010101" pitchFamily="2" charset="-122"/>
                <a:ea typeface="宋体" panose="02010600030101010101" pitchFamily="2" charset="-122"/>
                <a:cs typeface="Times New Roman" panose="02020603050405020304" pitchFamily="18" charset="0"/>
              </a:rPr>
              <a:t>17</a:t>
            </a:r>
            <a:r>
              <a:rPr lang="zh-CN" altLang="en-US" b="1" dirty="0">
                <a:latin typeface="宋体" panose="02010600030101010101" pitchFamily="2" charset="-122"/>
                <a:ea typeface="宋体" panose="02010600030101010101" pitchFamily="2" charset="-122"/>
                <a:cs typeface="Times New Roman" panose="02020603050405020304" pitchFamily="18" charset="0"/>
              </a:rPr>
              <a:t>年间的世界银行排名，在</a:t>
            </a:r>
            <a:r>
              <a:rPr lang="en-US" altLang="zh-CN" b="1" dirty="0">
                <a:latin typeface="宋体" panose="02010600030101010101" pitchFamily="2" charset="-122"/>
                <a:ea typeface="宋体" panose="02010600030101010101" pitchFamily="2" charset="-122"/>
                <a:cs typeface="Times New Roman" panose="02020603050405020304" pitchFamily="18" charset="0"/>
              </a:rPr>
              <a:t>190</a:t>
            </a:r>
            <a:r>
              <a:rPr lang="zh-CN" altLang="en-US" b="1" dirty="0">
                <a:latin typeface="宋体" panose="02010600030101010101" pitchFamily="2" charset="-122"/>
                <a:ea typeface="宋体" panose="02010600030101010101" pitchFamily="2" charset="-122"/>
                <a:cs typeface="Times New Roman" panose="02020603050405020304" pitchFamily="18" charset="0"/>
              </a:rPr>
              <a:t>个经济体中由</a:t>
            </a:r>
            <a:r>
              <a:rPr lang="en-US" altLang="zh-CN" b="1" dirty="0">
                <a:latin typeface="宋体" panose="02010600030101010101" pitchFamily="2" charset="-122"/>
                <a:ea typeface="宋体" panose="02010600030101010101" pitchFamily="2" charset="-122"/>
                <a:cs typeface="Times New Roman" panose="02020603050405020304" pitchFamily="18" charset="0"/>
              </a:rPr>
              <a:t>146</a:t>
            </a:r>
            <a:r>
              <a:rPr lang="zh-CN" altLang="en-US" b="1" dirty="0">
                <a:latin typeface="宋体" panose="02010600030101010101" pitchFamily="2" charset="-122"/>
                <a:ea typeface="宋体" panose="02010600030101010101" pitchFamily="2" charset="-122"/>
                <a:cs typeface="Times New Roman" panose="02020603050405020304" pitchFamily="18" charset="0"/>
              </a:rPr>
              <a:t>位到</a:t>
            </a:r>
            <a:r>
              <a:rPr lang="en-US" altLang="zh-CN" b="1" dirty="0">
                <a:latin typeface="宋体" panose="02010600030101010101" pitchFamily="2" charset="-122"/>
                <a:ea typeface="宋体" panose="02010600030101010101" pitchFamily="2" charset="-122"/>
                <a:cs typeface="Times New Roman" panose="02020603050405020304" pitchFamily="18" charset="0"/>
              </a:rPr>
              <a:t>78</a:t>
            </a:r>
            <a:r>
              <a:rPr lang="zh-CN" altLang="en-US" b="1" dirty="0">
                <a:latin typeface="宋体" panose="02010600030101010101" pitchFamily="2" charset="-122"/>
                <a:ea typeface="宋体" panose="02010600030101010101" pitchFamily="2" charset="-122"/>
                <a:cs typeface="Times New Roman" panose="02020603050405020304" pitchFamily="18" charset="0"/>
              </a:rPr>
              <a:t>名（</a:t>
            </a:r>
            <a:r>
              <a:rPr lang="en-US" altLang="zh-CN" b="1" dirty="0">
                <a:latin typeface="宋体" panose="02010600030101010101" pitchFamily="2" charset="-122"/>
                <a:ea typeface="宋体" panose="02010600030101010101" pitchFamily="2" charset="-122"/>
                <a:cs typeface="Times New Roman" panose="02020603050405020304" pitchFamily="18" charset="0"/>
              </a:rPr>
              <a:t>2017</a:t>
            </a:r>
            <a:r>
              <a:rPr lang="zh-CN" altLang="en-US" b="1" dirty="0">
                <a:latin typeface="宋体" panose="02010600030101010101" pitchFamily="2" charset="-122"/>
                <a:ea typeface="宋体" panose="02010600030101010101" pitchFamily="2" charset="-122"/>
                <a:cs typeface="Times New Roman" panose="02020603050405020304" pitchFamily="18" charset="0"/>
              </a:rPr>
              <a:t>）、</a:t>
            </a:r>
            <a:r>
              <a:rPr lang="en-US" altLang="zh-CN" b="1" dirty="0">
                <a:latin typeface="宋体" panose="02010600030101010101" pitchFamily="2" charset="-122"/>
                <a:ea typeface="宋体" panose="02010600030101010101" pitchFamily="2" charset="-122"/>
                <a:cs typeface="Times New Roman" panose="02020603050405020304" pitchFamily="18" charset="0"/>
              </a:rPr>
              <a:t>46</a:t>
            </a:r>
            <a:r>
              <a:rPr lang="zh-CN" altLang="en-US" b="1" dirty="0">
                <a:latin typeface="宋体" panose="02010600030101010101" pitchFamily="2" charset="-122"/>
                <a:ea typeface="宋体" panose="02010600030101010101" pitchFamily="2" charset="-122"/>
                <a:cs typeface="Times New Roman" panose="02020603050405020304" pitchFamily="18" charset="0"/>
              </a:rPr>
              <a:t>名（</a:t>
            </a:r>
            <a:r>
              <a:rPr lang="en-US" altLang="zh-CN" b="1" dirty="0">
                <a:latin typeface="宋体" panose="02010600030101010101" pitchFamily="2" charset="-122"/>
                <a:ea typeface="宋体" panose="02010600030101010101" pitchFamily="2" charset="-122"/>
                <a:cs typeface="Times New Roman" panose="02020603050405020304" pitchFamily="18" charset="0"/>
              </a:rPr>
              <a:t>2018</a:t>
            </a:r>
            <a:r>
              <a:rPr lang="zh-CN" altLang="en-US" b="1" dirty="0">
                <a:latin typeface="宋体" panose="02010600030101010101" pitchFamily="2" charset="-122"/>
                <a:ea typeface="宋体" panose="02010600030101010101" pitchFamily="2" charset="-122"/>
                <a:cs typeface="Times New Roman" panose="02020603050405020304" pitchFamily="18" charset="0"/>
              </a:rPr>
              <a:t>）、再到</a:t>
            </a:r>
            <a:r>
              <a:rPr lang="en-US" altLang="zh-CN" b="1" dirty="0">
                <a:latin typeface="宋体" panose="02010600030101010101" pitchFamily="2" charset="-122"/>
                <a:ea typeface="宋体" panose="02010600030101010101" pitchFamily="2" charset="-122"/>
                <a:cs typeface="Times New Roman" panose="02020603050405020304" pitchFamily="18" charset="0"/>
              </a:rPr>
              <a:t>31</a:t>
            </a:r>
            <a:r>
              <a:rPr lang="zh-CN" altLang="en-US" b="1" dirty="0">
                <a:latin typeface="宋体" panose="02010600030101010101" pitchFamily="2" charset="-122"/>
                <a:ea typeface="宋体" panose="02010600030101010101" pitchFamily="2" charset="-122"/>
                <a:cs typeface="Times New Roman" panose="02020603050405020304" pitchFamily="18" charset="0"/>
              </a:rPr>
              <a:t>名（</a:t>
            </a:r>
            <a:r>
              <a:rPr lang="en-US" altLang="zh-CN" b="1" dirty="0">
                <a:latin typeface="宋体" panose="02010600030101010101" pitchFamily="2" charset="-122"/>
                <a:ea typeface="宋体" panose="02010600030101010101" pitchFamily="2" charset="-122"/>
                <a:cs typeface="Times New Roman" panose="02020603050405020304" pitchFamily="18" charset="0"/>
              </a:rPr>
              <a:t>2019)</a:t>
            </a:r>
            <a:r>
              <a:rPr lang="zh-CN" altLang="en-US" b="1" dirty="0">
                <a:latin typeface="宋体" panose="02010600030101010101" pitchFamily="2" charset="-122"/>
                <a:ea typeface="宋体" panose="02010600030101010101" pitchFamily="2" charset="-122"/>
                <a:cs typeface="Times New Roman" panose="02020603050405020304" pitchFamily="18" charset="0"/>
              </a:rPr>
              <a:t>，首次进入前</a:t>
            </a:r>
            <a:r>
              <a:rPr lang="en-US" altLang="zh-CN" b="1" dirty="0">
                <a:latin typeface="宋体" panose="02010600030101010101" pitchFamily="2" charset="-122"/>
                <a:ea typeface="宋体" panose="02010600030101010101" pitchFamily="2" charset="-122"/>
                <a:cs typeface="Times New Roman" panose="02020603050405020304" pitchFamily="18" charset="0"/>
              </a:rPr>
              <a:t>20%</a:t>
            </a:r>
            <a:r>
              <a:rPr lang="zh-CN" altLang="en-US" b="1" dirty="0">
                <a:latin typeface="宋体" panose="02010600030101010101" pitchFamily="2" charset="-122"/>
                <a:ea typeface="宋体" panose="02010600030101010101" pitchFamily="2" charset="-122"/>
                <a:cs typeface="Times New Roman" panose="02020603050405020304" pitchFamily="18" charset="0"/>
              </a:rPr>
              <a:t>，超过了第</a:t>
            </a:r>
            <a:r>
              <a:rPr lang="en-US" altLang="zh-CN" b="1" dirty="0">
                <a:latin typeface="宋体" panose="02010600030101010101" pitchFamily="2" charset="-122"/>
                <a:ea typeface="宋体" panose="02010600030101010101" pitchFamily="2" charset="-122"/>
                <a:cs typeface="Times New Roman" panose="02020603050405020304" pitchFamily="18" charset="0"/>
              </a:rPr>
              <a:t>32</a:t>
            </a:r>
            <a:r>
              <a:rPr lang="zh-CN" altLang="en-US" b="1" dirty="0">
                <a:latin typeface="宋体" panose="02010600030101010101" pitchFamily="2" charset="-122"/>
                <a:ea typeface="宋体" panose="02010600030101010101" pitchFamily="2" charset="-122"/>
                <a:cs typeface="Times New Roman" panose="02020603050405020304" pitchFamily="18" charset="0"/>
              </a:rPr>
              <a:t>名的法国。</a:t>
            </a:r>
          </a:p>
          <a:p>
            <a:pPr>
              <a:lnSpc>
                <a:spcPct val="10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cs typeface="Times New Roman" panose="02020603050405020304" pitchFamily="18" charset="0"/>
              </a:rPr>
              <a:t>营商环境评价改善与公司法修改：指标与得分</a:t>
            </a:r>
          </a:p>
          <a:p>
            <a:pPr>
              <a:lnSpc>
                <a:spcPct val="10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cs typeface="Times New Roman" panose="02020603050405020304" pitchFamily="18" charset="0"/>
              </a:rPr>
              <a:t>对标世行指标和世行指标的科学性之问</a:t>
            </a:r>
          </a:p>
          <a:p>
            <a:pPr>
              <a:lnSpc>
                <a:spcPct val="10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cs typeface="Times New Roman" panose="02020603050405020304" pitchFamily="18" charset="0"/>
              </a:rPr>
              <a:t>竞次招商（</a:t>
            </a:r>
            <a:r>
              <a:rPr lang="en-US" altLang="zh-CN" b="1" dirty="0">
                <a:latin typeface="宋体" panose="02010600030101010101" pitchFamily="2" charset="-122"/>
                <a:ea typeface="宋体" panose="02010600030101010101" pitchFamily="2" charset="-122"/>
                <a:cs typeface="Times New Roman" panose="02020603050405020304" pitchFamily="18" charset="0"/>
              </a:rPr>
              <a:t>Race to the bottom</a:t>
            </a:r>
            <a:r>
              <a:rPr lang="zh-CN" altLang="en-US" b="1" dirty="0">
                <a:latin typeface="宋体" panose="02010600030101010101" pitchFamily="2" charset="-122"/>
                <a:ea typeface="宋体" panose="02010600030101010101" pitchFamily="2" charset="-122"/>
                <a:cs typeface="Times New Roman" panose="02020603050405020304" pitchFamily="18" charset="0"/>
              </a:rPr>
              <a:t>）到环境招商（</a:t>
            </a:r>
            <a:r>
              <a:rPr lang="en-US" altLang="zh-CN" b="1" dirty="0">
                <a:latin typeface="宋体" panose="02010600030101010101" pitchFamily="2" charset="-122"/>
                <a:ea typeface="宋体" panose="02010600030101010101" pitchFamily="2" charset="-122"/>
                <a:cs typeface="Times New Roman" panose="02020603050405020304" pitchFamily="18" charset="0"/>
              </a:rPr>
              <a:t>Race to the top</a:t>
            </a:r>
            <a:r>
              <a:rPr lang="zh-CN" altLang="en-US" b="1" dirty="0">
                <a:latin typeface="宋体" panose="02010600030101010101" pitchFamily="2" charset="-122"/>
                <a:ea typeface="宋体" panose="02010600030101010101" pitchFamily="2" charset="-122"/>
                <a:cs typeface="Times New Roman" panose="02020603050405020304" pitchFamily="18" charset="0"/>
              </a:rPr>
              <a:t>）；哪里的法院最佳？</a:t>
            </a:r>
          </a:p>
          <a:p>
            <a:pPr>
              <a:lnSpc>
                <a:spcPct val="100000"/>
              </a:lnSpc>
              <a:buFont typeface="Wingdings" panose="05000000000000000000" pitchFamily="2" charset="2"/>
              <a:buChar char="Ø"/>
            </a:pPr>
            <a:r>
              <a:rPr lang="zh-CN" altLang="en-US" b="1" dirty="0">
                <a:latin typeface="宋体" panose="02010600030101010101" pitchFamily="2" charset="-122"/>
                <a:ea typeface="宋体" panose="02010600030101010101" pitchFamily="2" charset="-122"/>
                <a:cs typeface="Times New Roman" panose="02020603050405020304" pitchFamily="18" charset="0"/>
              </a:rPr>
              <a:t>总书记：法治是最好的营商环境</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7435049" cy="732893"/>
          </a:xfrm>
          <a:prstGeom prst="rect">
            <a:avLst/>
          </a:prstGeom>
          <a:noFill/>
        </p:spPr>
        <p:txBody>
          <a:bodyPr wrap="none" rtlCol="0">
            <a:spAutoFit/>
          </a:bodyPr>
          <a:lstStyle/>
          <a:p>
            <a:pPr>
              <a:lnSpc>
                <a:spcPct val="120000"/>
              </a:lnSpc>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本轮公司法修订的背景与动因</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a:bodyPr>
          <a:lstStyle/>
          <a:p>
            <a:pPr marL="12700" indent="392430">
              <a:lnSpc>
                <a:spcPct val="120000"/>
              </a:lnSpc>
              <a:buFont typeface="Wingdings" panose="05000000000000000000" pitchFamily="2" charset="2"/>
              <a:buChar char="p"/>
            </a:pPr>
            <a:r>
              <a:rPr lang="zh-CN" altLang="zh-CN" sz="2400" b="1" kern="100" dirty="0">
                <a:latin typeface="SimHei" panose="02010609060101010101" pitchFamily="49" charset="-122"/>
                <a:ea typeface="SimHei" panose="02010609060101010101" pitchFamily="49" charset="-122"/>
              </a:rPr>
              <a:t>第</a:t>
            </a:r>
            <a:r>
              <a:rPr lang="en-US" altLang="zh-CN" sz="2400" b="1" kern="100" dirty="0">
                <a:latin typeface="SimHei" panose="02010609060101010101" pitchFamily="49" charset="-122"/>
                <a:ea typeface="SimHei" panose="02010609060101010101" pitchFamily="49" charset="-122"/>
              </a:rPr>
              <a:t>9</a:t>
            </a:r>
            <a:r>
              <a:rPr lang="zh-CN" altLang="zh-CN" sz="2400" b="1" kern="100" dirty="0">
                <a:latin typeface="SimHei" panose="02010609060101010101" pitchFamily="49" charset="-122"/>
                <a:ea typeface="SimHei" panose="02010609060101010101" pitchFamily="49" charset="-122"/>
              </a:rPr>
              <a:t>条</a:t>
            </a:r>
            <a:r>
              <a:rPr lang="en-US" altLang="zh-CN" sz="2400" b="1" kern="100" dirty="0">
                <a:latin typeface="SimHei" panose="02010609060101010101" pitchFamily="49" charset="-122"/>
                <a:ea typeface="SimHei" panose="02010609060101010101" pitchFamily="49" charset="-122"/>
              </a:rPr>
              <a:t>  【</a:t>
            </a:r>
            <a:r>
              <a:rPr lang="zh-CN" altLang="en-US" sz="2400" b="1" kern="100" dirty="0">
                <a:latin typeface="SimHei" panose="02010609060101010101" pitchFamily="49" charset="-122"/>
                <a:ea typeface="SimHei" panose="02010609060101010101" pitchFamily="49" charset="-122"/>
              </a:rPr>
              <a:t>存量公司过渡规定</a:t>
            </a:r>
            <a:r>
              <a:rPr lang="en-US" altLang="zh-CN" sz="2400" b="1" kern="100" dirty="0">
                <a:latin typeface="SimHei" panose="02010609060101010101" pitchFamily="49" charset="-122"/>
                <a:ea typeface="SimHei" panose="02010609060101010101" pitchFamily="49" charset="-122"/>
              </a:rPr>
              <a:t>】</a:t>
            </a:r>
          </a:p>
          <a:p>
            <a:pPr marL="355600" indent="-342900">
              <a:lnSpc>
                <a:spcPct val="120000"/>
              </a:lnSpc>
              <a:buFont typeface="Wingdings" panose="05000000000000000000" pitchFamily="2" charset="2"/>
              <a:buChar char="Ø"/>
            </a:pPr>
            <a:r>
              <a:rPr lang="en-US" altLang="zh-CN" sz="2400" b="1" kern="100" dirty="0">
                <a:latin typeface="SimHei" panose="02010609060101010101" pitchFamily="49" charset="-122"/>
                <a:ea typeface="SimHei" panose="02010609060101010101" pitchFamily="49" charset="-122"/>
              </a:rPr>
              <a:t>2024</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日前登记设立的有限责任公司，</a:t>
            </a:r>
            <a:r>
              <a:rPr lang="zh-CN" altLang="zh-CN" sz="2400" b="1" kern="100" dirty="0">
                <a:solidFill>
                  <a:srgbClr val="FF0000"/>
                </a:solidFill>
                <a:latin typeface="SimHei" panose="02010609060101010101" pitchFamily="49" charset="-122"/>
                <a:ea typeface="SimHei" panose="02010609060101010101" pitchFamily="49" charset="-122"/>
              </a:rPr>
              <a:t>剩余认缴出资期限自</a:t>
            </a:r>
            <a:r>
              <a:rPr lang="en-US" altLang="zh-CN" sz="2400" b="1" kern="100" dirty="0">
                <a:solidFill>
                  <a:srgbClr val="FF0000"/>
                </a:solidFill>
                <a:latin typeface="SimHei" panose="02010609060101010101" pitchFamily="49" charset="-122"/>
                <a:ea typeface="SimHei" panose="02010609060101010101" pitchFamily="49" charset="-122"/>
              </a:rPr>
              <a:t>2027</a:t>
            </a:r>
            <a:r>
              <a:rPr lang="zh-CN" altLang="zh-CN" sz="2400" b="1" kern="100" dirty="0">
                <a:solidFill>
                  <a:srgbClr val="FF0000"/>
                </a:solidFill>
                <a:latin typeface="SimHei" panose="02010609060101010101" pitchFamily="49" charset="-122"/>
                <a:ea typeface="SimHei" panose="02010609060101010101" pitchFamily="49" charset="-122"/>
              </a:rPr>
              <a:t>年</a:t>
            </a:r>
            <a:r>
              <a:rPr lang="en-US" altLang="zh-CN" sz="2400" b="1" kern="100" dirty="0">
                <a:solidFill>
                  <a:srgbClr val="FF0000"/>
                </a:solidFill>
                <a:latin typeface="SimHei" panose="02010609060101010101" pitchFamily="49" charset="-122"/>
                <a:ea typeface="SimHei" panose="02010609060101010101" pitchFamily="49" charset="-122"/>
              </a:rPr>
              <a:t>7</a:t>
            </a:r>
            <a:r>
              <a:rPr lang="zh-CN" altLang="zh-CN" sz="2400" b="1" kern="100" dirty="0">
                <a:solidFill>
                  <a:srgbClr val="FF0000"/>
                </a:solidFill>
                <a:latin typeface="SimHei" panose="02010609060101010101" pitchFamily="49" charset="-122"/>
                <a:ea typeface="SimHei" panose="02010609060101010101" pitchFamily="49" charset="-122"/>
              </a:rPr>
              <a:t>月</a:t>
            </a:r>
            <a:r>
              <a:rPr lang="en-US" altLang="zh-CN" sz="2400" b="1" kern="100" dirty="0">
                <a:solidFill>
                  <a:srgbClr val="FF0000"/>
                </a:solidFill>
                <a:latin typeface="SimHei" panose="02010609060101010101" pitchFamily="49" charset="-122"/>
                <a:ea typeface="SimHei" panose="02010609060101010101" pitchFamily="49" charset="-122"/>
              </a:rPr>
              <a:t>1</a:t>
            </a:r>
            <a:r>
              <a:rPr lang="zh-CN" altLang="zh-CN" sz="2400" b="1" kern="100" dirty="0">
                <a:solidFill>
                  <a:srgbClr val="FF0000"/>
                </a:solidFill>
                <a:latin typeface="SimHei" panose="02010609060101010101" pitchFamily="49" charset="-122"/>
                <a:ea typeface="SimHei" panose="02010609060101010101" pitchFamily="49" charset="-122"/>
              </a:rPr>
              <a:t>日起超过五年的</a:t>
            </a:r>
            <a:r>
              <a:rPr lang="zh-CN" altLang="zh-CN" sz="2400" b="1" kern="100" dirty="0">
                <a:latin typeface="SimHei" panose="02010609060101010101" pitchFamily="49" charset="-122"/>
                <a:ea typeface="SimHei" panose="02010609060101010101" pitchFamily="49" charset="-122"/>
              </a:rPr>
              <a:t>，应当</a:t>
            </a:r>
            <a:r>
              <a:rPr lang="zh-CN" altLang="zh-CN" sz="2400" b="1" kern="100" dirty="0">
                <a:solidFill>
                  <a:srgbClr val="FF0000"/>
                </a:solidFill>
                <a:latin typeface="SimHei" panose="02010609060101010101" pitchFamily="49" charset="-122"/>
                <a:ea typeface="SimHei" panose="02010609060101010101" pitchFamily="49" charset="-122"/>
              </a:rPr>
              <a:t>在</a:t>
            </a:r>
            <a:r>
              <a:rPr lang="en-US" altLang="zh-CN" sz="2400" b="1" kern="100" dirty="0">
                <a:solidFill>
                  <a:srgbClr val="FF0000"/>
                </a:solidFill>
                <a:latin typeface="SimHei" panose="02010609060101010101" pitchFamily="49" charset="-122"/>
                <a:ea typeface="SimHei" panose="02010609060101010101" pitchFamily="49" charset="-122"/>
              </a:rPr>
              <a:t>2027</a:t>
            </a:r>
            <a:r>
              <a:rPr lang="zh-CN" altLang="zh-CN" sz="2400" b="1" kern="100" dirty="0">
                <a:solidFill>
                  <a:srgbClr val="FF0000"/>
                </a:solidFill>
                <a:latin typeface="SimHei" panose="02010609060101010101" pitchFamily="49" charset="-122"/>
                <a:ea typeface="SimHei" panose="02010609060101010101" pitchFamily="49" charset="-122"/>
              </a:rPr>
              <a:t>年</a:t>
            </a:r>
            <a:r>
              <a:rPr lang="en-US" altLang="zh-CN" sz="2400" b="1" kern="100" dirty="0">
                <a:solidFill>
                  <a:srgbClr val="FF0000"/>
                </a:solidFill>
                <a:latin typeface="SimHei" panose="02010609060101010101" pitchFamily="49" charset="-122"/>
                <a:ea typeface="SimHei" panose="02010609060101010101" pitchFamily="49" charset="-122"/>
              </a:rPr>
              <a:t>6</a:t>
            </a:r>
            <a:r>
              <a:rPr lang="zh-CN" altLang="zh-CN" sz="2400" b="1" kern="100" dirty="0">
                <a:solidFill>
                  <a:srgbClr val="FF0000"/>
                </a:solidFill>
                <a:latin typeface="SimHei" panose="02010609060101010101" pitchFamily="49" charset="-122"/>
                <a:ea typeface="SimHei" panose="02010609060101010101" pitchFamily="49" charset="-122"/>
              </a:rPr>
              <a:t>月</a:t>
            </a:r>
            <a:r>
              <a:rPr lang="en-US" altLang="zh-CN" sz="2400" b="1" kern="100" dirty="0">
                <a:solidFill>
                  <a:srgbClr val="FF0000"/>
                </a:solidFill>
                <a:latin typeface="SimHei" panose="02010609060101010101" pitchFamily="49" charset="-122"/>
                <a:ea typeface="SimHei" panose="02010609060101010101" pitchFamily="49" charset="-122"/>
              </a:rPr>
              <a:t>30</a:t>
            </a:r>
            <a:r>
              <a:rPr lang="zh-CN" altLang="zh-CN" sz="2400" b="1" kern="100" dirty="0">
                <a:solidFill>
                  <a:srgbClr val="FF0000"/>
                </a:solidFill>
                <a:latin typeface="SimHei" panose="02010609060101010101" pitchFamily="49" charset="-122"/>
                <a:ea typeface="SimHei" panose="02010609060101010101" pitchFamily="49" charset="-122"/>
              </a:rPr>
              <a:t>日前</a:t>
            </a:r>
            <a:r>
              <a:rPr lang="zh-CN" altLang="zh-CN" sz="2400" b="1" kern="100" dirty="0">
                <a:latin typeface="SimHei" panose="02010609060101010101" pitchFamily="49" charset="-122"/>
                <a:ea typeface="SimHei" panose="02010609060101010101" pitchFamily="49" charset="-122"/>
              </a:rPr>
              <a:t>将其剩余认缴出资期限调整至五年内并记载于公司章程，股东应当在调整后的认缴出资期限内足额缴纳认缴的出资额；剩余认缴出资期限自</a:t>
            </a:r>
            <a:r>
              <a:rPr lang="en-US" altLang="zh-CN" sz="2400" b="1" kern="100" dirty="0">
                <a:latin typeface="SimHei" panose="02010609060101010101" pitchFamily="49" charset="-122"/>
                <a:ea typeface="SimHei" panose="02010609060101010101" pitchFamily="49" charset="-122"/>
              </a:rPr>
              <a:t>2027</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日起不足五年或者已缴足注册资本的，无需调整认缴出资期限。</a:t>
            </a:r>
          </a:p>
          <a:p>
            <a:pPr marL="355600" indent="-342900">
              <a:lnSpc>
                <a:spcPct val="120000"/>
              </a:lnSpc>
              <a:buFont typeface="Wingdings" panose="05000000000000000000" pitchFamily="2" charset="2"/>
              <a:buChar char="Ø"/>
            </a:pPr>
            <a:r>
              <a:rPr lang="en-US" altLang="zh-CN" sz="2400" b="1" kern="100" dirty="0">
                <a:latin typeface="SimHei" panose="02010609060101010101" pitchFamily="49" charset="-122"/>
                <a:ea typeface="SimHei" panose="02010609060101010101" pitchFamily="49" charset="-122"/>
              </a:rPr>
              <a:t>2024</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日前登记设立的股份有限公司应当在</a:t>
            </a:r>
            <a:r>
              <a:rPr lang="en-US" altLang="zh-CN" sz="2400" b="1" kern="100" dirty="0">
                <a:latin typeface="SimHei" panose="02010609060101010101" pitchFamily="49" charset="-122"/>
                <a:ea typeface="SimHei" panose="02010609060101010101" pitchFamily="49" charset="-122"/>
              </a:rPr>
              <a:t>2027</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6</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30</a:t>
            </a:r>
            <a:r>
              <a:rPr lang="zh-CN" altLang="zh-CN" sz="2400" b="1" kern="100" dirty="0">
                <a:latin typeface="SimHei" panose="02010609060101010101" pitchFamily="49" charset="-122"/>
                <a:ea typeface="SimHei" panose="02010609060101010101" pitchFamily="49" charset="-122"/>
              </a:rPr>
              <a:t>日前将其剩余认缴注册资本缴足。</a:t>
            </a:r>
          </a:p>
          <a:p>
            <a:pPr>
              <a:lnSpc>
                <a:spcPct val="120000"/>
              </a:lnSpc>
              <a:buFont typeface="Wingdings" panose="05000000000000000000" pitchFamily="2" charset="2"/>
              <a:buChar char="p"/>
              <a:tabLst>
                <a:tab pos="0" algn="l"/>
              </a:tabLst>
            </a:pPr>
            <a:endParaRPr lang="en-US" altLang="zh-CN" sz="1600" b="1" dirty="0">
              <a:solidFill>
                <a:srgbClr val="FF0000"/>
              </a:solidFill>
              <a:latin typeface="SimHei" panose="02010609060101010101" pitchFamily="49" charset="-122"/>
              <a:ea typeface="SimHei"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550781"/>
            <a:ext cx="97152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国家市场监管总局</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公司登记管理实施办法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a:bodyPr>
          <a:lstStyle/>
          <a:p>
            <a:pPr marL="12700" indent="392430">
              <a:lnSpc>
                <a:spcPct val="120000"/>
              </a:lnSpc>
              <a:buFont typeface="Wingdings" panose="05000000000000000000" pitchFamily="2" charset="2"/>
              <a:buChar char="p"/>
            </a:pPr>
            <a:r>
              <a:rPr lang="zh-CN" altLang="zh-CN" sz="2400" b="1" kern="100" dirty="0">
                <a:latin typeface="SimHei" panose="02010609060101010101" pitchFamily="49" charset="-122"/>
                <a:ea typeface="SimHei" panose="02010609060101010101" pitchFamily="49" charset="-122"/>
              </a:rPr>
              <a:t>第</a:t>
            </a:r>
            <a:r>
              <a:rPr lang="en-US" altLang="zh-CN" sz="2400" b="1" kern="100" dirty="0">
                <a:latin typeface="SimHei" panose="02010609060101010101" pitchFamily="49" charset="-122"/>
                <a:ea typeface="SimHei" panose="02010609060101010101" pitchFamily="49" charset="-122"/>
              </a:rPr>
              <a:t>10</a:t>
            </a:r>
            <a:r>
              <a:rPr lang="zh-CN" altLang="zh-CN" sz="2400" b="1" kern="100" dirty="0">
                <a:latin typeface="SimHei" panose="02010609060101010101" pitchFamily="49" charset="-122"/>
                <a:ea typeface="SimHei" panose="02010609060101010101" pitchFamily="49" charset="-122"/>
              </a:rPr>
              <a:t>条</a:t>
            </a:r>
            <a:r>
              <a:rPr lang="en-US" altLang="zh-CN" sz="2400" b="1" kern="100" dirty="0">
                <a:latin typeface="SimHei" panose="02010609060101010101" pitchFamily="49" charset="-122"/>
                <a:ea typeface="SimHei" panose="02010609060101010101" pitchFamily="49" charset="-122"/>
              </a:rPr>
              <a:t>  【</a:t>
            </a:r>
            <a:r>
              <a:rPr lang="zh-CN" altLang="en-US" sz="2400" b="1" kern="100" dirty="0">
                <a:latin typeface="SimHei" panose="02010609060101010101" pitchFamily="49" charset="-122"/>
                <a:ea typeface="SimHei" panose="02010609060101010101" pitchFamily="49" charset="-122"/>
              </a:rPr>
              <a:t>豁免调整出资期限</a:t>
            </a:r>
            <a:r>
              <a:rPr lang="en-US" altLang="zh-CN" sz="2400" b="1" kern="100" dirty="0">
                <a:latin typeface="SimHei" panose="02010609060101010101" pitchFamily="49" charset="-122"/>
                <a:ea typeface="SimHei" panose="02010609060101010101" pitchFamily="49" charset="-122"/>
              </a:rPr>
              <a:t>】</a:t>
            </a:r>
          </a:p>
          <a:p>
            <a:pPr marL="355600" indent="-342900">
              <a:lnSpc>
                <a:spcPct val="120000"/>
              </a:lnSpc>
              <a:buFont typeface="Wingdings" panose="05000000000000000000" pitchFamily="2" charset="2"/>
              <a:buChar char="Ø"/>
            </a:pPr>
            <a:r>
              <a:rPr lang="en-US" altLang="zh-CN" sz="2400" b="1" kern="100" dirty="0">
                <a:latin typeface="SimHei" panose="02010609060101010101" pitchFamily="49" charset="-122"/>
                <a:ea typeface="SimHei" panose="02010609060101010101" pitchFamily="49" charset="-122"/>
              </a:rPr>
              <a:t>2024</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日前登记设立的公司生产经营</a:t>
            </a:r>
            <a:r>
              <a:rPr lang="zh-CN" altLang="zh-CN" sz="2400" b="1" kern="100" dirty="0">
                <a:highlight>
                  <a:srgbClr val="FFFF00"/>
                </a:highlight>
                <a:latin typeface="SimHei" panose="02010609060101010101" pitchFamily="49" charset="-122"/>
                <a:ea typeface="SimHei" panose="02010609060101010101" pitchFamily="49" charset="-122"/>
              </a:rPr>
              <a:t>涉及国家重大战略任务、关系国计民生或者涉及国家安全等国家利益或者重大公共利益的</a:t>
            </a:r>
            <a:r>
              <a:rPr lang="zh-CN" altLang="zh-CN" sz="2400" b="1" kern="100" dirty="0">
                <a:latin typeface="SimHei" panose="02010609060101010101" pitchFamily="49" charset="-122"/>
                <a:ea typeface="SimHei" panose="02010609060101010101" pitchFamily="49" charset="-122"/>
              </a:rPr>
              <a:t>，由</a:t>
            </a:r>
            <a:r>
              <a:rPr lang="zh-CN" altLang="zh-CN" sz="2400" b="1" kern="100" dirty="0">
                <a:solidFill>
                  <a:srgbClr val="FF0000"/>
                </a:solidFill>
                <a:latin typeface="SimHei" panose="02010609060101010101" pitchFamily="49" charset="-122"/>
                <a:ea typeface="SimHei" panose="02010609060101010101" pitchFamily="49" charset="-122"/>
              </a:rPr>
              <a:t>国务院相关主管部门或者省级人民政府提出意见</a:t>
            </a:r>
            <a:r>
              <a:rPr lang="zh-CN" altLang="zh-CN" sz="2400" b="1" kern="100" dirty="0">
                <a:latin typeface="SimHei" panose="02010609060101010101" pitchFamily="49" charset="-122"/>
                <a:ea typeface="SimHei" panose="02010609060101010101" pitchFamily="49" charset="-122"/>
              </a:rPr>
              <a:t>，</a:t>
            </a:r>
            <a:r>
              <a:rPr lang="zh-CN" altLang="zh-CN" sz="2400" b="1" kern="100" dirty="0">
                <a:highlight>
                  <a:srgbClr val="FFFF00"/>
                </a:highlight>
                <a:latin typeface="SimHei" panose="02010609060101010101" pitchFamily="49" charset="-122"/>
                <a:ea typeface="SimHei" panose="02010609060101010101" pitchFamily="49" charset="-122"/>
              </a:rPr>
              <a:t>国家市场监督管理总局可以同意</a:t>
            </a:r>
            <a:r>
              <a:rPr lang="zh-CN" altLang="zh-CN" sz="2400" b="1" kern="100" dirty="0">
                <a:latin typeface="SimHei" panose="02010609060101010101" pitchFamily="49" charset="-122"/>
                <a:ea typeface="SimHei" panose="02010609060101010101" pitchFamily="49" charset="-122"/>
              </a:rPr>
              <a:t>公司按</a:t>
            </a:r>
            <a:r>
              <a:rPr lang="en-US" altLang="zh-CN" sz="2400" b="1" kern="100" dirty="0">
                <a:latin typeface="SimHei" panose="02010609060101010101" pitchFamily="49" charset="-122"/>
                <a:ea typeface="SimHei" panose="02010609060101010101" pitchFamily="49" charset="-122"/>
              </a:rPr>
              <a:t>2024</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日前确定的出资期限进行出资。</a:t>
            </a:r>
          </a:p>
          <a:p>
            <a:pPr marL="355600" indent="-342900">
              <a:lnSpc>
                <a:spcPct val="120000"/>
              </a:lnSpc>
              <a:buFont typeface="Wingdings" panose="05000000000000000000" pitchFamily="2" charset="2"/>
              <a:buChar char="Ø"/>
            </a:pPr>
            <a:r>
              <a:rPr lang="zh-CN" altLang="zh-CN" sz="2400" b="1" kern="100" dirty="0">
                <a:latin typeface="SimHei" panose="02010609060101010101" pitchFamily="49" charset="-122"/>
                <a:ea typeface="SimHei" panose="02010609060101010101" pitchFamily="49" charset="-122"/>
              </a:rPr>
              <a:t>前款公司包括</a:t>
            </a:r>
            <a:r>
              <a:rPr lang="zh-CN" altLang="zh-CN" sz="2400" b="1" u="sng" kern="100" dirty="0">
                <a:solidFill>
                  <a:srgbClr val="FF0000"/>
                </a:solidFill>
                <a:latin typeface="SimHei" panose="02010609060101010101" pitchFamily="49" charset="-122"/>
                <a:ea typeface="SimHei" panose="02010609060101010101" pitchFamily="49" charset="-122"/>
              </a:rPr>
              <a:t>民营企业、外商投资企业、国有企业。</a:t>
            </a:r>
          </a:p>
          <a:p>
            <a:pPr>
              <a:lnSpc>
                <a:spcPct val="120000"/>
              </a:lnSpc>
              <a:buFont typeface="Wingdings" panose="05000000000000000000" pitchFamily="2" charset="2"/>
              <a:buChar char="p"/>
              <a:tabLst>
                <a:tab pos="0" algn="l"/>
              </a:tabLst>
            </a:pPr>
            <a:endParaRPr lang="en-US" altLang="zh-CN" sz="1600" b="1" dirty="0">
              <a:solidFill>
                <a:srgbClr val="FF0000"/>
              </a:solidFill>
              <a:latin typeface="SimHei" panose="02010609060101010101" pitchFamily="49" charset="-122"/>
              <a:ea typeface="SimHei"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550781"/>
            <a:ext cx="97152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国家市场监管总局</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公司登记管理实施办法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a:bodyPr>
          <a:lstStyle/>
          <a:p>
            <a:pPr marL="12700" indent="392430">
              <a:lnSpc>
                <a:spcPct val="120000"/>
              </a:lnSpc>
              <a:buFont typeface="Wingdings" panose="05000000000000000000" pitchFamily="2" charset="2"/>
              <a:buChar char="p"/>
            </a:pPr>
            <a:r>
              <a:rPr lang="zh-CN" altLang="zh-CN" b="1" kern="100" dirty="0">
                <a:latin typeface="SimHei" panose="02010609060101010101" pitchFamily="49" charset="-122"/>
                <a:ea typeface="SimHei" panose="02010609060101010101" pitchFamily="49" charset="-122"/>
              </a:rPr>
              <a:t>第</a:t>
            </a:r>
            <a:r>
              <a:rPr lang="en-US" altLang="zh-CN" b="1" kern="100" dirty="0">
                <a:latin typeface="SimHei" panose="02010609060101010101" pitchFamily="49" charset="-122"/>
                <a:ea typeface="SimHei" panose="02010609060101010101" pitchFamily="49" charset="-122"/>
              </a:rPr>
              <a:t>3</a:t>
            </a:r>
            <a:r>
              <a:rPr lang="zh-CN" altLang="zh-CN" b="1" kern="100" dirty="0">
                <a:latin typeface="SimHei" panose="02010609060101010101" pitchFamily="49" charset="-122"/>
                <a:ea typeface="SimHei" panose="02010609060101010101" pitchFamily="49" charset="-122"/>
              </a:rPr>
              <a:t>条</a:t>
            </a:r>
            <a:r>
              <a:rPr lang="en-US" altLang="zh-CN" b="1" kern="100" dirty="0">
                <a:latin typeface="SimHei" panose="02010609060101010101" pitchFamily="49" charset="-122"/>
                <a:ea typeface="SimHei" panose="02010609060101010101" pitchFamily="49" charset="-122"/>
              </a:rPr>
              <a:t>  【</a:t>
            </a:r>
            <a:r>
              <a:rPr lang="zh-CN" altLang="en-US" b="1" kern="100" dirty="0">
                <a:latin typeface="SimHei" panose="02010609060101010101" pitchFamily="49" charset="-122"/>
                <a:ea typeface="SimHei" panose="02010609060101010101" pitchFamily="49" charset="-122"/>
              </a:rPr>
              <a:t>出资期限</a:t>
            </a:r>
            <a:r>
              <a:rPr lang="en-US" altLang="zh-CN" b="1" kern="100" dirty="0">
                <a:latin typeface="SimHei" panose="02010609060101010101" pitchFamily="49" charset="-122"/>
                <a:ea typeface="SimHei" panose="02010609060101010101" pitchFamily="49" charset="-122"/>
              </a:rPr>
              <a:t>/</a:t>
            </a:r>
            <a:r>
              <a:rPr lang="zh-CN" altLang="en-US" b="1" kern="100" dirty="0">
                <a:latin typeface="SimHei" panose="02010609060101010101" pitchFamily="49" charset="-122"/>
                <a:ea typeface="SimHei" panose="02010609060101010101" pitchFamily="49" charset="-122"/>
              </a:rPr>
              <a:t>注册资本明显异常公司的判断</a:t>
            </a:r>
            <a:r>
              <a:rPr lang="en-US" altLang="zh-CN" b="1" kern="100" dirty="0">
                <a:latin typeface="SimHei" panose="02010609060101010101" pitchFamily="49" charset="-122"/>
                <a:ea typeface="SimHei" panose="02010609060101010101" pitchFamily="49" charset="-122"/>
              </a:rPr>
              <a:t>】</a:t>
            </a:r>
          </a:p>
          <a:p>
            <a:pPr marL="355600" indent="-342900">
              <a:lnSpc>
                <a:spcPct val="120000"/>
              </a:lnSpc>
              <a:buFont typeface="Wingdings" panose="05000000000000000000" pitchFamily="2" charset="2"/>
              <a:buChar char="Ø"/>
            </a:pPr>
            <a:r>
              <a:rPr lang="zh-CN" altLang="en-US" b="1" i="0" u="none" strike="noStrike" dirty="0">
                <a:solidFill>
                  <a:srgbClr val="333333"/>
                </a:solidFill>
                <a:effectLst/>
                <a:highlight>
                  <a:srgbClr val="FFFFFF"/>
                </a:highlight>
                <a:latin typeface="SimHei" panose="02010609060101010101" pitchFamily="49" charset="-122"/>
                <a:ea typeface="SimHei" panose="02010609060101010101" pitchFamily="49" charset="-122"/>
              </a:rPr>
              <a:t>公司出资期限、注册资本明显异常的，公司登记机关可以结合公司的</a:t>
            </a:r>
            <a:r>
              <a:rPr lang="zh-CN" altLang="en-US" b="1" i="0" u="none" strike="noStrike" dirty="0">
                <a:solidFill>
                  <a:srgbClr val="333333"/>
                </a:solidFill>
                <a:effectLst/>
                <a:highlight>
                  <a:srgbClr val="FFFF00"/>
                </a:highlight>
                <a:latin typeface="SimHei" panose="02010609060101010101" pitchFamily="49" charset="-122"/>
                <a:ea typeface="SimHei" panose="02010609060101010101" pitchFamily="49" charset="-122"/>
              </a:rPr>
              <a:t>经营范围</a:t>
            </a:r>
            <a:r>
              <a:rPr lang="zh-CN" altLang="en-US" b="1" i="0" u="none" strike="noStrike" dirty="0">
                <a:solidFill>
                  <a:srgbClr val="333333"/>
                </a:solidFill>
                <a:effectLst/>
                <a:highlight>
                  <a:srgbClr val="FFFFFF"/>
                </a:highlight>
                <a:latin typeface="SimHei" panose="02010609060101010101" pitchFamily="49" charset="-122"/>
                <a:ea typeface="SimHei" panose="02010609060101010101" pitchFamily="49" charset="-122"/>
              </a:rPr>
              <a:t>、</a:t>
            </a:r>
            <a:r>
              <a:rPr lang="zh-CN" altLang="en-US" b="1" i="0" u="none" strike="noStrike" dirty="0">
                <a:solidFill>
                  <a:srgbClr val="333333"/>
                </a:solidFill>
                <a:effectLst/>
                <a:highlight>
                  <a:srgbClr val="FFFF00"/>
                </a:highlight>
                <a:latin typeface="SimHei" panose="02010609060101010101" pitchFamily="49" charset="-122"/>
                <a:ea typeface="SimHei" panose="02010609060101010101" pitchFamily="49" charset="-122"/>
              </a:rPr>
              <a:t>经营状况</a:t>
            </a:r>
            <a:r>
              <a:rPr lang="zh-CN" altLang="en-US" b="1" i="0" u="none" strike="noStrike" dirty="0">
                <a:solidFill>
                  <a:srgbClr val="333333"/>
                </a:solidFill>
                <a:effectLst/>
                <a:highlight>
                  <a:srgbClr val="FFFFFF"/>
                </a:highlight>
                <a:latin typeface="SimHei" panose="02010609060101010101" pitchFamily="49" charset="-122"/>
                <a:ea typeface="SimHei" panose="02010609060101010101" pitchFamily="49" charset="-122"/>
              </a:rPr>
              <a:t>以及</a:t>
            </a:r>
            <a:r>
              <a:rPr lang="zh-CN" altLang="en-US" b="1" i="0" u="none" strike="noStrike" dirty="0">
                <a:solidFill>
                  <a:srgbClr val="333333"/>
                </a:solidFill>
                <a:effectLst/>
                <a:highlight>
                  <a:srgbClr val="FFFF00"/>
                </a:highlight>
                <a:latin typeface="SimHei" panose="02010609060101010101" pitchFamily="49" charset="-122"/>
                <a:ea typeface="SimHei" panose="02010609060101010101" pitchFamily="49" charset="-122"/>
              </a:rPr>
              <a:t>股东的出资能力、主营项目、资产规模</a:t>
            </a:r>
            <a:r>
              <a:rPr lang="zh-CN" altLang="en-US" b="1" i="0" u="none" strike="noStrike" dirty="0">
                <a:solidFill>
                  <a:srgbClr val="333333"/>
                </a:solidFill>
                <a:effectLst/>
                <a:highlight>
                  <a:srgbClr val="FFFFFF"/>
                </a:highlight>
                <a:latin typeface="SimHei" panose="02010609060101010101" pitchFamily="49" charset="-122"/>
                <a:ea typeface="SimHei" panose="02010609060101010101" pitchFamily="49" charset="-122"/>
              </a:rPr>
              <a:t>等进行研判，认定违背真实性、合理性原则的，可以依法要求其及时调整。</a:t>
            </a:r>
            <a:endParaRPr lang="en-US" altLang="zh-CN" b="1" i="0" u="none" strike="noStrike" dirty="0">
              <a:solidFill>
                <a:srgbClr val="333333"/>
              </a:solidFill>
              <a:effectLst/>
              <a:highlight>
                <a:srgbClr val="FFFFFF"/>
              </a:highlight>
              <a:latin typeface="SimHei" panose="02010609060101010101" pitchFamily="49" charset="-122"/>
              <a:ea typeface="SimHei" panose="02010609060101010101" pitchFamily="49" charset="-122"/>
            </a:endParaRPr>
          </a:p>
          <a:p>
            <a:pPr marL="355600" indent="-342900">
              <a:lnSpc>
                <a:spcPct val="120000"/>
              </a:lnSpc>
              <a:buFont typeface="Wingdings" panose="05000000000000000000" pitchFamily="2" charset="2"/>
              <a:buChar char="Ø"/>
            </a:pPr>
            <a:endParaRPr lang="en-US" altLang="zh-CN" b="1" kern="100" dirty="0">
              <a:latin typeface="SimHei" panose="02010609060101010101" pitchFamily="49" charset="-122"/>
              <a:ea typeface="SimHei" panose="02010609060101010101" pitchFamily="49"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359713"/>
            <a:ext cx="97152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国务院关于实施</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中华人民共和国公司法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注册资本登记管理制度的规定</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a:bodyPr>
          <a:lstStyle/>
          <a:p>
            <a:pPr marL="12700" indent="392430">
              <a:lnSpc>
                <a:spcPct val="120000"/>
              </a:lnSpc>
              <a:buFont typeface="Wingdings" panose="05000000000000000000" pitchFamily="2" charset="2"/>
              <a:buChar char="p"/>
            </a:pPr>
            <a:r>
              <a:rPr lang="zh-CN" altLang="zh-CN" sz="2400" b="1" kern="100" dirty="0">
                <a:latin typeface="SimHei" panose="02010609060101010101" pitchFamily="49" charset="-122"/>
                <a:ea typeface="SimHei" panose="02010609060101010101" pitchFamily="49" charset="-122"/>
              </a:rPr>
              <a:t>第</a:t>
            </a:r>
            <a:r>
              <a:rPr lang="en-US" altLang="zh-CN" sz="2400" b="1" kern="100" dirty="0">
                <a:latin typeface="SimHei" panose="02010609060101010101" pitchFamily="49" charset="-122"/>
                <a:ea typeface="SimHei" panose="02010609060101010101" pitchFamily="49" charset="-122"/>
              </a:rPr>
              <a:t>11</a:t>
            </a:r>
            <a:r>
              <a:rPr lang="zh-CN" altLang="zh-CN" sz="2400" b="1" kern="100" dirty="0">
                <a:latin typeface="SimHei" panose="02010609060101010101" pitchFamily="49" charset="-122"/>
                <a:ea typeface="SimHei" panose="02010609060101010101" pitchFamily="49" charset="-122"/>
              </a:rPr>
              <a:t>条</a:t>
            </a:r>
            <a:r>
              <a:rPr lang="en-US" altLang="zh-CN" sz="2400" b="1" kern="100" dirty="0">
                <a:latin typeface="SimHei" panose="02010609060101010101" pitchFamily="49" charset="-122"/>
                <a:ea typeface="SimHei" panose="02010609060101010101" pitchFamily="49" charset="-122"/>
              </a:rPr>
              <a:t>  【</a:t>
            </a:r>
            <a:r>
              <a:rPr lang="zh-CN" altLang="en-US" sz="2400" b="1" kern="100" dirty="0">
                <a:latin typeface="SimHei" panose="02010609060101010101" pitchFamily="49" charset="-122"/>
                <a:ea typeface="SimHei" panose="02010609060101010101" pitchFamily="49" charset="-122"/>
              </a:rPr>
              <a:t>明显异常公司的认定</a:t>
            </a:r>
            <a:r>
              <a:rPr lang="en-US" altLang="zh-CN" sz="2400" b="1" kern="100" dirty="0">
                <a:latin typeface="SimHei" panose="02010609060101010101" pitchFamily="49" charset="-122"/>
                <a:ea typeface="SimHei" panose="02010609060101010101" pitchFamily="49" charset="-122"/>
              </a:rPr>
              <a:t>】</a:t>
            </a:r>
          </a:p>
          <a:p>
            <a:pPr marL="355600" indent="-342900">
              <a:lnSpc>
                <a:spcPct val="120000"/>
              </a:lnSpc>
              <a:buFont typeface="Wingdings" panose="05000000000000000000" pitchFamily="2" charset="2"/>
              <a:buChar char="Ø"/>
            </a:pPr>
            <a:r>
              <a:rPr lang="en-US" altLang="zh-CN" sz="2400" b="1" kern="100" dirty="0">
                <a:latin typeface="SimHei" panose="02010609060101010101" pitchFamily="49" charset="-122"/>
                <a:ea typeface="SimHei" panose="02010609060101010101" pitchFamily="49" charset="-122"/>
              </a:rPr>
              <a:t>2024</a:t>
            </a:r>
            <a:r>
              <a:rPr lang="zh-CN" altLang="zh-CN" sz="2400" b="1" kern="100" dirty="0">
                <a:latin typeface="SimHei" panose="02010609060101010101" pitchFamily="49" charset="-122"/>
                <a:ea typeface="SimHei" panose="02010609060101010101" pitchFamily="49" charset="-122"/>
              </a:rPr>
              <a:t>年</a:t>
            </a:r>
            <a:r>
              <a:rPr lang="en-US" altLang="zh-CN" sz="2400" b="1" kern="100" dirty="0">
                <a:latin typeface="SimHei" panose="02010609060101010101" pitchFamily="49" charset="-122"/>
                <a:ea typeface="SimHei" panose="02010609060101010101" pitchFamily="49" charset="-122"/>
              </a:rPr>
              <a:t>7</a:t>
            </a:r>
            <a:r>
              <a:rPr lang="zh-CN" altLang="zh-CN" sz="2400" b="1" kern="100" dirty="0">
                <a:latin typeface="SimHei" panose="02010609060101010101" pitchFamily="49" charset="-122"/>
                <a:ea typeface="SimHei" panose="02010609060101010101" pitchFamily="49" charset="-122"/>
              </a:rPr>
              <a:t>月</a:t>
            </a:r>
            <a:r>
              <a:rPr lang="en-US" altLang="zh-CN" sz="2400" b="1" kern="100" dirty="0">
                <a:latin typeface="SimHei" panose="02010609060101010101" pitchFamily="49" charset="-122"/>
                <a:ea typeface="SimHei" panose="02010609060101010101" pitchFamily="49" charset="-122"/>
              </a:rPr>
              <a:t>1</a:t>
            </a:r>
            <a:r>
              <a:rPr lang="zh-CN" altLang="zh-CN" sz="2400" b="1" kern="100" dirty="0">
                <a:latin typeface="SimHei" panose="02010609060101010101" pitchFamily="49" charset="-122"/>
                <a:ea typeface="SimHei" panose="02010609060101010101" pitchFamily="49" charset="-122"/>
              </a:rPr>
              <a:t>日前登记设立的公司存在下列情形之一的，公司登记机关依法进行研判，确属出资期限、注册资本明显异常的，经省级市场监督管理部门同意后，要求公司依法及时调整。</a:t>
            </a:r>
          </a:p>
          <a:p>
            <a:pPr marL="355600" indent="-342900">
              <a:lnSpc>
                <a:spcPct val="120000"/>
              </a:lnSpc>
              <a:buFont typeface="Wingdings" panose="05000000000000000000" pitchFamily="2" charset="2"/>
              <a:buChar char="Ø"/>
            </a:pPr>
            <a:r>
              <a:rPr lang="zh-CN" altLang="zh-CN" sz="2400" b="1" u="sng" kern="100" dirty="0">
                <a:solidFill>
                  <a:srgbClr val="FF0000"/>
                </a:solidFill>
                <a:latin typeface="SimHei" panose="02010609060101010101" pitchFamily="49" charset="-122"/>
                <a:ea typeface="SimHei" panose="02010609060101010101" pitchFamily="49" charset="-122"/>
              </a:rPr>
              <a:t>（一）认缴出资期限三十年以上；</a:t>
            </a:r>
          </a:p>
          <a:p>
            <a:pPr marL="355600" indent="-342900">
              <a:lnSpc>
                <a:spcPct val="120000"/>
              </a:lnSpc>
              <a:buFont typeface="Wingdings" panose="05000000000000000000" pitchFamily="2" charset="2"/>
              <a:buChar char="Ø"/>
            </a:pPr>
            <a:r>
              <a:rPr lang="zh-CN" altLang="zh-CN" sz="2400" b="1" u="sng" kern="100" dirty="0">
                <a:solidFill>
                  <a:srgbClr val="FF0000"/>
                </a:solidFill>
                <a:latin typeface="SimHei" panose="02010609060101010101" pitchFamily="49" charset="-122"/>
                <a:ea typeface="SimHei" panose="02010609060101010101" pitchFamily="49" charset="-122"/>
              </a:rPr>
              <a:t>（二）注册资本十亿元人民币以上；</a:t>
            </a:r>
          </a:p>
          <a:p>
            <a:pPr marL="355600" indent="-342900">
              <a:lnSpc>
                <a:spcPct val="120000"/>
              </a:lnSpc>
              <a:buFont typeface="Wingdings" panose="05000000000000000000" pitchFamily="2" charset="2"/>
              <a:buChar char="Ø"/>
            </a:pPr>
            <a:r>
              <a:rPr lang="zh-CN" altLang="zh-CN" sz="2400" b="1" u="sng" kern="100" dirty="0">
                <a:solidFill>
                  <a:srgbClr val="FF0000"/>
                </a:solidFill>
                <a:latin typeface="SimHei" panose="02010609060101010101" pitchFamily="49" charset="-122"/>
                <a:ea typeface="SimHei" panose="02010609060101010101" pitchFamily="49" charset="-122"/>
              </a:rPr>
              <a:t>（三）其他违背真实性原则、不符合客观常识的情形。</a:t>
            </a:r>
          </a:p>
          <a:p>
            <a:pPr>
              <a:lnSpc>
                <a:spcPct val="120000"/>
              </a:lnSpc>
              <a:buFont typeface="Wingdings" panose="05000000000000000000" pitchFamily="2" charset="2"/>
              <a:buChar char="p"/>
              <a:tabLst>
                <a:tab pos="0" algn="l"/>
              </a:tabLst>
            </a:pPr>
            <a:endParaRPr lang="en-US" altLang="zh-CN" sz="1600" b="1" dirty="0">
              <a:solidFill>
                <a:srgbClr val="FF0000"/>
              </a:solidFill>
              <a:latin typeface="SimHei" panose="02010609060101010101" pitchFamily="49" charset="-122"/>
              <a:ea typeface="SimHei"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550781"/>
            <a:ext cx="97152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国家市场监管总局</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公司登记管理实施办法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sp>
        <p:nvSpPr>
          <p:cNvPr id="5" name="内容占位符 4"/>
          <p:cNvSpPr>
            <a:spLocks noGrp="1"/>
          </p:cNvSpPr>
          <p:nvPr>
            <p:ph idx="1"/>
          </p:nvPr>
        </p:nvSpPr>
        <p:spPr>
          <a:xfrm>
            <a:off x="594910" y="1866835"/>
            <a:ext cx="11265785" cy="4631452"/>
          </a:xfrm>
        </p:spPr>
        <p:txBody>
          <a:bodyPr>
            <a:normAutofit/>
          </a:bodyPr>
          <a:lstStyle/>
          <a:p>
            <a:pPr marL="12700" indent="392430">
              <a:lnSpc>
                <a:spcPct val="120000"/>
              </a:lnSpc>
              <a:buFont typeface="Wingdings" panose="05000000000000000000" pitchFamily="2" charset="2"/>
              <a:buChar char="p"/>
            </a:pPr>
            <a:r>
              <a:rPr lang="zh-CN" altLang="zh-CN" b="1" kern="100" dirty="0">
                <a:latin typeface="SimHei" panose="02010609060101010101" pitchFamily="49" charset="-122"/>
                <a:ea typeface="SimHei" panose="02010609060101010101" pitchFamily="49" charset="-122"/>
              </a:rPr>
              <a:t>第</a:t>
            </a:r>
            <a:r>
              <a:rPr lang="en-US" altLang="zh-CN" b="1" kern="100" dirty="0">
                <a:latin typeface="SimHei" panose="02010609060101010101" pitchFamily="49" charset="-122"/>
                <a:ea typeface="SimHei" panose="02010609060101010101" pitchFamily="49" charset="-122"/>
              </a:rPr>
              <a:t>6</a:t>
            </a:r>
            <a:r>
              <a:rPr lang="zh-CN" altLang="zh-CN" b="1" kern="100" dirty="0">
                <a:latin typeface="SimHei" panose="02010609060101010101" pitchFamily="49" charset="-122"/>
                <a:ea typeface="SimHei" panose="02010609060101010101" pitchFamily="49" charset="-122"/>
              </a:rPr>
              <a:t>条</a:t>
            </a:r>
            <a:r>
              <a:rPr lang="en-US" altLang="zh-CN" b="1" kern="100" dirty="0">
                <a:latin typeface="SimHei" panose="02010609060101010101" pitchFamily="49" charset="-122"/>
                <a:ea typeface="SimHei" panose="02010609060101010101" pitchFamily="49" charset="-122"/>
              </a:rPr>
              <a:t>  【</a:t>
            </a:r>
            <a:r>
              <a:rPr lang="zh-CN" altLang="en-US" b="1" kern="100" dirty="0">
                <a:latin typeface="SimHei" panose="02010609060101010101" pitchFamily="49" charset="-122"/>
                <a:ea typeface="SimHei" panose="02010609060101010101" pitchFamily="49" charset="-122"/>
              </a:rPr>
              <a:t>未按期调整的法律后果</a:t>
            </a:r>
            <a:r>
              <a:rPr lang="en-US" altLang="zh-CN" b="1" kern="100" dirty="0">
                <a:latin typeface="SimHei" panose="02010609060101010101" pitchFamily="49" charset="-122"/>
                <a:ea typeface="SimHei" panose="02010609060101010101" pitchFamily="49" charset="-122"/>
              </a:rPr>
              <a:t>】</a:t>
            </a:r>
          </a:p>
          <a:p>
            <a:pPr marL="355600" indent="-342900">
              <a:lnSpc>
                <a:spcPct val="120000"/>
              </a:lnSpc>
              <a:buFont typeface="Wingdings" panose="05000000000000000000" pitchFamily="2" charset="2"/>
              <a:buChar char="Ø"/>
            </a:pPr>
            <a:r>
              <a:rPr lang="zh-CN" altLang="en-US" b="1" kern="100" dirty="0">
                <a:latin typeface="SimHei" panose="02010609060101010101" pitchFamily="49" charset="-122"/>
                <a:ea typeface="SimHei" panose="02010609060101010101" pitchFamily="49" charset="-122"/>
              </a:rPr>
              <a:t>公司未按照本规定调整出资期限、注册资本的，由公司登记机关</a:t>
            </a:r>
            <a:r>
              <a:rPr lang="zh-CN" altLang="en-US" b="1" u="sng" kern="100" dirty="0">
                <a:solidFill>
                  <a:srgbClr val="FF0000"/>
                </a:solidFill>
                <a:latin typeface="SimHei" panose="02010609060101010101" pitchFamily="49" charset="-122"/>
                <a:ea typeface="SimHei" panose="02010609060101010101" pitchFamily="49" charset="-122"/>
              </a:rPr>
              <a:t>责令改正</a:t>
            </a:r>
            <a:r>
              <a:rPr lang="zh-CN" altLang="en-US" b="1" kern="100" dirty="0">
                <a:latin typeface="SimHei" panose="02010609060101010101" pitchFamily="49" charset="-122"/>
                <a:ea typeface="SimHei" panose="02010609060101010101" pitchFamily="49" charset="-122"/>
              </a:rPr>
              <a:t>；逾期未改正的，由公司登记机关</a:t>
            </a:r>
            <a:r>
              <a:rPr lang="zh-CN" altLang="en-US" b="1" u="sng" kern="100" dirty="0">
                <a:solidFill>
                  <a:srgbClr val="FF0000"/>
                </a:solidFill>
                <a:latin typeface="SimHei" panose="02010609060101010101" pitchFamily="49" charset="-122"/>
                <a:ea typeface="SimHei" panose="02010609060101010101" pitchFamily="49" charset="-122"/>
              </a:rPr>
              <a:t>在国家企业信用信息公示系统作出特别标注并向社会公示</a:t>
            </a:r>
            <a:r>
              <a:rPr lang="zh-CN" altLang="en-US" b="1" kern="100" dirty="0">
                <a:latin typeface="SimHei" panose="02010609060101010101" pitchFamily="49" charset="-122"/>
                <a:ea typeface="SimHei" panose="02010609060101010101" pitchFamily="49" charset="-122"/>
              </a:rPr>
              <a:t>。</a:t>
            </a:r>
            <a:endParaRPr lang="en-US" altLang="zh-CN" b="1" kern="100" dirty="0">
              <a:latin typeface="SimHei" panose="02010609060101010101" pitchFamily="49" charset="-122"/>
              <a:ea typeface="SimHei" panose="02010609060101010101" pitchFamily="49" charset="-122"/>
            </a:endParaRPr>
          </a:p>
          <a:p>
            <a:pPr marL="355600" indent="-342900">
              <a:lnSpc>
                <a:spcPct val="120000"/>
              </a:lnSpc>
              <a:buFont typeface="Wingdings" panose="05000000000000000000" pitchFamily="2" charset="2"/>
              <a:buChar char="Ø"/>
            </a:pPr>
            <a:r>
              <a:rPr lang="en-US" altLang="zh-CN" b="1" kern="100" dirty="0">
                <a:latin typeface="SimHei" panose="02010609060101010101" pitchFamily="49" charset="-122"/>
                <a:ea typeface="SimHei" panose="02010609060101010101" pitchFamily="49" charset="-122"/>
              </a:rPr>
              <a:t>【</a:t>
            </a:r>
            <a:r>
              <a:rPr lang="zh-CN" altLang="en-US" b="1" kern="100" dirty="0">
                <a:latin typeface="SimHei" panose="02010609060101010101" pitchFamily="49" charset="-122"/>
                <a:ea typeface="SimHei" panose="02010609060101010101" pitchFamily="49" charset="-122"/>
              </a:rPr>
              <a:t>要点</a:t>
            </a:r>
            <a:r>
              <a:rPr lang="en-US" altLang="zh-CN" b="1" kern="100" dirty="0">
                <a:latin typeface="SimHei" panose="02010609060101010101" pitchFamily="49" charset="-122"/>
                <a:ea typeface="SimHei" panose="02010609060101010101" pitchFamily="49" charset="-122"/>
              </a:rPr>
              <a:t>】</a:t>
            </a:r>
            <a:r>
              <a:rPr lang="zh-CN" altLang="en-US" b="1" kern="100" dirty="0">
                <a:latin typeface="SimHei" panose="02010609060101010101" pitchFamily="49" charset="-122"/>
                <a:ea typeface="SimHei" panose="02010609060101010101" pitchFamily="49" charset="-122"/>
              </a:rPr>
              <a:t>责令改正</a:t>
            </a:r>
            <a:r>
              <a:rPr lang="en-US" altLang="zh-CN" b="1" kern="100" dirty="0">
                <a:latin typeface="SimHei" panose="02010609060101010101" pitchFamily="49" charset="-122"/>
                <a:ea typeface="SimHei" panose="02010609060101010101" pitchFamily="49" charset="-122"/>
              </a:rPr>
              <a:t>+</a:t>
            </a:r>
            <a:r>
              <a:rPr lang="zh-CN" altLang="en-US" b="1" kern="100" dirty="0">
                <a:latin typeface="SimHei" panose="02010609060101010101" pitchFamily="49" charset="-122"/>
                <a:ea typeface="SimHei" panose="02010609060101010101" pitchFamily="49" charset="-122"/>
              </a:rPr>
              <a:t>标注公示，无行政处罚</a:t>
            </a:r>
            <a:endParaRPr lang="en-US" altLang="zh-CN" b="1" kern="100" dirty="0">
              <a:latin typeface="SimHei" panose="02010609060101010101" pitchFamily="49" charset="-122"/>
              <a:ea typeface="SimHei" panose="02010609060101010101" pitchFamily="49"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94910" y="359713"/>
            <a:ext cx="971528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国务院关于实施</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中华人民共和国公司法</a:t>
            </a:r>
            <a:r>
              <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注册资本登记管理制度的规定</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594911" y="1866835"/>
            <a:ext cx="11191928" cy="4288638"/>
          </a:xfrm>
        </p:spPr>
        <p:txBody>
          <a:bodyPr>
            <a:normAutofit fontScale="92500" lnSpcReduction="10000"/>
          </a:bodyPr>
          <a:lstStyle/>
          <a:p>
            <a:pPr>
              <a:lnSpc>
                <a:spcPct val="110000"/>
              </a:lnSpc>
              <a:buFont typeface="Wingdings" panose="05000000000000000000" pitchFamily="2" charset="2"/>
              <a:buChar char="p"/>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过渡方案：</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Ø"/>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方案</a:t>
            </a:r>
            <a:r>
              <a:rPr lang="en-US" altLang="zh-CN" b="1" dirty="0">
                <a:latin typeface="黑体" panose="02010609060101010101" pitchFamily="49" charset="-122"/>
                <a:ea typeface="黑体" panose="02010609060101010101" pitchFamily="49" charset="-122"/>
                <a:cs typeface="Times New Roman" panose="02020503050405090304" pitchFamily="18" charset="0"/>
              </a:rPr>
              <a:t>1</a:t>
            </a:r>
            <a:r>
              <a:rPr lang="zh-CN" altLang="en-US" b="1" dirty="0">
                <a:latin typeface="黑体" panose="02010609060101010101" pitchFamily="49" charset="-122"/>
                <a:ea typeface="黑体" panose="02010609060101010101" pitchFamily="49" charset="-122"/>
                <a:cs typeface="Times New Roman" panose="02020503050405090304" pitchFamily="18" charset="0"/>
              </a:rPr>
              <a:t>：减资，同比例减资为原则，不同比例为例外；</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indent="1203325">
              <a:lnSpc>
                <a:spcPct val="110000"/>
              </a:lnSpc>
              <a:buFont typeface="Arial" panose="020B0604020202090204" pitchFamily="34" charset="0"/>
              <a:buChar char="•"/>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减资不规范，股东两行泪</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a:t>
            </a:r>
          </a:p>
          <a:p>
            <a:pPr>
              <a:lnSpc>
                <a:spcPct val="110000"/>
              </a:lnSpc>
              <a:buFont typeface="Wingdings" panose="05000000000000000000" pitchFamily="2" charset="2"/>
              <a:buChar char="Ø"/>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方案</a:t>
            </a:r>
            <a:r>
              <a:rPr lang="en-US" altLang="zh-CN" b="1" dirty="0">
                <a:latin typeface="黑体" panose="02010609060101010101" pitchFamily="49" charset="-122"/>
                <a:ea typeface="黑体" panose="02010609060101010101" pitchFamily="49" charset="-122"/>
                <a:cs typeface="Times New Roman" panose="02020503050405090304" pitchFamily="18" charset="0"/>
              </a:rPr>
              <a:t>2</a:t>
            </a:r>
            <a:r>
              <a:rPr lang="zh-CN" altLang="en-US" b="1" dirty="0">
                <a:latin typeface="黑体" panose="02010609060101010101" pitchFamily="49" charset="-122"/>
                <a:ea typeface="黑体" panose="02010609060101010101" pitchFamily="49" charset="-122"/>
                <a:cs typeface="Times New Roman" panose="02020503050405090304" pitchFamily="18" charset="0"/>
              </a:rPr>
              <a:t>：注销，包括普通注销与简易注销；</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indent="1203325">
              <a:lnSpc>
                <a:spcPct val="110000"/>
              </a:lnSpc>
              <a:buFont typeface="Arial" panose="020B0604020202090204" pitchFamily="34" charset="0"/>
              <a:buChar char="•"/>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注销不规范，股东两行泪</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a:t>
            </a:r>
          </a:p>
          <a:p>
            <a:pPr>
              <a:lnSpc>
                <a:spcPct val="110000"/>
              </a:lnSpc>
              <a:buFont typeface="Wingdings" panose="05000000000000000000" pitchFamily="2" charset="2"/>
              <a:buChar char="Ø"/>
              <a:tabLst>
                <a:tab pos="0" algn="l"/>
              </a:tabLst>
            </a:pPr>
            <a:r>
              <a:rPr lang="zh-CN" altLang="en-US" b="1" dirty="0">
                <a:latin typeface="黑体" panose="02010609060101010101" pitchFamily="49" charset="-122"/>
                <a:ea typeface="黑体" panose="02010609060101010101" pitchFamily="49" charset="-122"/>
                <a:cs typeface="Times New Roman" panose="02020503050405090304" pitchFamily="18" charset="0"/>
              </a:rPr>
              <a:t>方案</a:t>
            </a:r>
            <a:r>
              <a:rPr lang="en-US" altLang="zh-CN" b="1" dirty="0">
                <a:latin typeface="黑体" panose="02010609060101010101" pitchFamily="49" charset="-122"/>
                <a:ea typeface="黑体" panose="02010609060101010101" pitchFamily="49" charset="-122"/>
                <a:cs typeface="Times New Roman" panose="02020503050405090304" pitchFamily="18" charset="0"/>
              </a:rPr>
              <a:t>3</a:t>
            </a:r>
            <a:r>
              <a:rPr lang="zh-CN" altLang="en-US" b="1" dirty="0">
                <a:latin typeface="黑体" panose="02010609060101010101" pitchFamily="49" charset="-122"/>
                <a:ea typeface="黑体" panose="02010609060101010101" pitchFamily="49" charset="-122"/>
                <a:cs typeface="Times New Roman" panose="02020503050405090304" pitchFamily="18" charset="0"/>
              </a:rPr>
              <a:t>：修改出资期限，应当公平对待各股东，避免造成大股东权利滥用。</a:t>
            </a: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Ø"/>
              <a:tabLst>
                <a:tab pos="0" algn="l"/>
              </a:tabLst>
            </a:pP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参见</a:t>
            </a:r>
            <a:r>
              <a:rPr lang="zh-CN"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姚锦城与鸿大（上海）投资管理有限公司、章歌等公司决议纠纷案</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a:t>
            </a: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下页</a:t>
            </a:r>
            <a:r>
              <a:rPr lang="en-US"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a:t>
            </a:r>
            <a:r>
              <a:rPr lang="zh-CN" altLang="en-US" b="1" dirty="0">
                <a:solidFill>
                  <a:srgbClr val="FF0000"/>
                </a:solidFill>
                <a:latin typeface="黑体" panose="02010609060101010101" pitchFamily="49" charset="-122"/>
                <a:ea typeface="黑体" panose="02010609060101010101" pitchFamily="49" charset="-122"/>
                <a:cs typeface="Times New Roman" panose="02020503050405090304" pitchFamily="18" charset="0"/>
              </a:rPr>
              <a:t>。</a:t>
            </a:r>
            <a:endParaRPr lang="zh-CN" altLang="zh-CN" b="1"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Ø"/>
              <a:tabLst>
                <a:tab pos="0" algn="l"/>
              </a:tabLst>
            </a:pPr>
            <a:endParaRPr lang="en-US" altLang="zh-CN" b="1" dirty="0">
              <a:latin typeface="黑体" panose="02010609060101010101" pitchFamily="49" charset="-122"/>
              <a:ea typeface="黑体" panose="02010609060101010101" pitchFamily="49" charset="-122"/>
              <a:cs typeface="Times New Roman" panose="02020503050405090304" pitchFamily="18" charset="0"/>
            </a:endParaRPr>
          </a:p>
          <a:p>
            <a:pPr>
              <a:lnSpc>
                <a:spcPct val="110000"/>
              </a:lnSpc>
              <a:buFont typeface="Wingdings" panose="05000000000000000000" pitchFamily="2" charset="2"/>
              <a:buChar char="p"/>
              <a:tabLst>
                <a:tab pos="0" algn="l"/>
              </a:tabLst>
            </a:pPr>
            <a:endParaRPr lang="en-US" altLang="zh-CN" sz="3200" b="1" dirty="0">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zh-CN" altLang="en-US" sz="4000" b="1" i="0" u="none" strike="noStrike" kern="1200" cap="none" spc="0" normalizeH="0" baseline="0" noProof="0" dirty="0">
                <a:ln>
                  <a:noFill/>
                </a:ln>
                <a:solidFill>
                  <a:prstClr val="white"/>
                </a:solidFill>
                <a:effectLst/>
                <a:uLnTx/>
                <a:uFillTx/>
                <a:latin typeface="Microsoft YaHei UI" panose="020B0503020204020204" pitchFamily="34" charset="-122"/>
                <a:ea typeface="Microsoft YaHei UI" panose="020B0503020204020204" pitchFamily="34" charset="-122"/>
                <a:cs typeface="Segoe UI" panose="020B0502040204020203" pitchFamily="34" charset="0"/>
              </a:rPr>
              <a:t>过渡的方式指引</a:t>
            </a:r>
            <a:endParaRPr kumimoji="0" lang="en-US" altLang="zh-CN" sz="40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fontScale="25000" lnSpcReduction="20000"/>
          </a:bodyPr>
          <a:lstStyle/>
          <a:p>
            <a:pPr marL="12700" indent="0">
              <a:lnSpc>
                <a:spcPts val="3640"/>
              </a:lnSpc>
              <a:spcBef>
                <a:spcPts val="0"/>
              </a:spcBef>
              <a:buFont typeface="Wingdings" panose="05000000000000000000" pitchFamily="2" charset="2"/>
              <a:buChar char="p"/>
            </a:pP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98</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条第</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款：</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9600" b="1" dirty="0">
                <a:latin typeface="黑体" panose="02010609060101010101" pitchFamily="49" charset="-122"/>
                <a:ea typeface="黑体" panose="02010609060101010101" pitchFamily="49" charset="-122"/>
                <a:cs typeface="Times New Roman" panose="02020603050405020304" pitchFamily="18" charset="0"/>
              </a:rPr>
              <a:t>发起设立</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zh-CN" sz="96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发起人</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应当</a:t>
            </a:r>
            <a:r>
              <a:rPr lang="zh-CN" altLang="zh-CN" sz="96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在公司成立前</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按照其认购的股份全额缴纳股款。</a:t>
            </a:r>
            <a:endParaRPr lang="zh-CN" altLang="zh-CN" sz="9600" b="1" dirty="0">
              <a:effectLst/>
              <a:latin typeface="黑体" panose="02010609060101010101" pitchFamily="49" charset="-122"/>
              <a:ea typeface="黑体" panose="02010609060101010101" pitchFamily="49" charset="-122"/>
            </a:endParaRPr>
          </a:p>
          <a:p>
            <a:pPr marL="12700" indent="0">
              <a:lnSpc>
                <a:spcPts val="3640"/>
              </a:lnSpc>
              <a:spcBef>
                <a:spcPts val="0"/>
              </a:spcBef>
              <a:buFont typeface="Wingdings" panose="05000000000000000000" pitchFamily="2" charset="2"/>
              <a:buChar char="p"/>
            </a:pP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101</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条：</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9600" b="1" dirty="0">
                <a:latin typeface="黑体" panose="02010609060101010101" pitchFamily="49" charset="-122"/>
                <a:ea typeface="黑体" panose="02010609060101010101" pitchFamily="49" charset="-122"/>
                <a:cs typeface="Times New Roman" panose="02020603050405020304" pitchFamily="18" charset="0"/>
              </a:rPr>
              <a:t>公募设立</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向社会</a:t>
            </a:r>
            <a:r>
              <a:rPr lang="zh-CN" altLang="zh-CN" sz="96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公开募集股份的股款缴足</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后，应当经依法设立的验资机构验资并出具证明。</a:t>
            </a:r>
            <a:endParaRPr lang="zh-CN" altLang="zh-CN" sz="9600" b="1" dirty="0">
              <a:effectLst/>
              <a:latin typeface="黑体" panose="02010609060101010101" pitchFamily="49" charset="-122"/>
              <a:ea typeface="黑体" panose="02010609060101010101" pitchFamily="49" charset="-122"/>
            </a:endParaRPr>
          </a:p>
          <a:p>
            <a:pPr marL="12700" marR="238125" indent="0">
              <a:lnSpc>
                <a:spcPts val="3640"/>
              </a:lnSpc>
              <a:spcBef>
                <a:spcPts val="0"/>
              </a:spcBef>
              <a:buFont typeface="Wingdings" panose="05000000000000000000" pitchFamily="2" charset="2"/>
              <a:buChar char="p"/>
            </a:pP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新</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公司法</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第</a:t>
            </a:r>
            <a:r>
              <a:rPr lang="en-US" altLang="zh-CN"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103</a:t>
            </a:r>
            <a:r>
              <a:rPr lang="zh-CN" altLang="en-US" sz="9600" b="1" u="sng" dirty="0">
                <a:solidFill>
                  <a:srgbClr val="FF0000"/>
                </a:solidFill>
                <a:latin typeface="黑体" panose="02010609060101010101" pitchFamily="49" charset="-122"/>
                <a:ea typeface="黑体" panose="02010609060101010101" pitchFamily="49" charset="-122"/>
                <a:cs typeface="Times New Roman" panose="02020603050405020304" pitchFamily="18" charset="0"/>
              </a:rPr>
              <a:t>条：</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9600" b="1" dirty="0">
                <a:latin typeface="黑体" panose="02010609060101010101" pitchFamily="49" charset="-122"/>
                <a:ea typeface="黑体" panose="02010609060101010101" pitchFamily="49" charset="-122"/>
                <a:cs typeface="Times New Roman" panose="02020603050405020304" pitchFamily="18" charset="0"/>
              </a:rPr>
              <a:t>募集设立</a:t>
            </a:r>
            <a:r>
              <a:rPr lang="en-US" altLang="zh-CN" sz="9600" b="1" dirty="0">
                <a:latin typeface="黑体" panose="02010609060101010101" pitchFamily="49" charset="-122"/>
                <a:ea typeface="黑体" panose="02010609060101010101" pitchFamily="49" charset="-122"/>
                <a:cs typeface="Times New Roman" panose="02020603050405020304" pitchFamily="18" charset="0"/>
              </a:rPr>
              <a:t>】</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募集设立股份有限公司的发起人应当自公司设立时</a:t>
            </a:r>
            <a:r>
              <a:rPr lang="zh-CN" altLang="zh-CN" sz="96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应发行股份的股款缴足之日</a:t>
            </a: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起三十日内召开公司成立大会。发起人应当在成立大会召开十五日前将会议日期通知各认股人或者予以公告。成立大会应当有持有表决权过半数的认股人出席，方可举行。</a:t>
            </a:r>
            <a:endParaRPr lang="zh-CN" altLang="zh-CN" sz="9600" b="1" dirty="0">
              <a:effectLst/>
              <a:latin typeface="黑体" panose="02010609060101010101" pitchFamily="49" charset="-122"/>
              <a:ea typeface="黑体" panose="02010609060101010101" pitchFamily="49" charset="-122"/>
            </a:endParaRPr>
          </a:p>
          <a:p>
            <a:pPr marL="12700" marR="238125" indent="567055">
              <a:lnSpc>
                <a:spcPts val="3640"/>
              </a:lnSpc>
              <a:spcBef>
                <a:spcPts val="0"/>
              </a:spcBef>
              <a:buNone/>
            </a:pPr>
            <a:r>
              <a:rPr lang="zh-CN" altLang="zh-CN" sz="96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以发起设立方式设立股份有限公司成立大会的召开和表决程序由公司章程或者发起人协议规定。</a:t>
            </a:r>
            <a:endParaRPr lang="zh-CN" altLang="zh-CN" sz="9600" b="1" dirty="0">
              <a:effectLst/>
              <a:latin typeface="黑体" panose="02010609060101010101" pitchFamily="49" charset="-122"/>
              <a:ea typeface="黑体" panose="02010609060101010101" pitchFamily="49" charset="-122"/>
            </a:endParaRPr>
          </a:p>
          <a:p>
            <a:pPr>
              <a:lnSpc>
                <a:spcPts val="4240"/>
              </a:lnSpc>
              <a:spcBef>
                <a:spcPts val="0"/>
              </a:spcBef>
              <a:buFont typeface="Wingdings" panose="05000000000000000000" pitchFamily="2" charset="2"/>
              <a:buChar char="p"/>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ts val="4240"/>
              </a:lnSpc>
              <a:spcBef>
                <a:spcPts val="0"/>
              </a:spcBef>
              <a:buFont typeface="Wingdings" panose="05000000000000000000" pitchFamily="2" charset="2"/>
              <a:buChar char="p"/>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66811" y="540117"/>
            <a:ext cx="10548091" cy="630942"/>
          </a:xfrm>
          <a:prstGeom prst="rect">
            <a:avLst/>
          </a:prstGeom>
          <a:noFill/>
        </p:spPr>
        <p:txBody>
          <a:bodyPr wrap="square" rtlCol="0">
            <a:spAutoFit/>
          </a:bodyPr>
          <a:lstStyle/>
          <a:p>
            <a:pPr>
              <a:lnSpc>
                <a:spcPts val="4240"/>
              </a:lnSpc>
              <a:spcBef>
                <a:spcPts val="0"/>
              </a:spcBef>
              <a:buFont typeface="Wingdings" panose="05000000000000000000" pitchFamily="2" charset="2"/>
              <a:buChar char="p"/>
              <a:tabLst>
                <a:tab pos="0" algn="l"/>
              </a:tabLst>
            </a:pPr>
            <a:r>
              <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股份公司重回实缴制</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fontScale="25000" lnSpcReduction="20000"/>
          </a:bodyPr>
          <a:lstStyle/>
          <a:p>
            <a:pPr>
              <a:lnSpc>
                <a:spcPts val="3640"/>
              </a:lnSpc>
              <a:spcBef>
                <a:spcPts val="0"/>
              </a:spcBef>
              <a:buFont typeface="Wingdings" panose="05000000000000000000" pitchFamily="2" charset="2"/>
              <a:buChar char="p"/>
              <a:tabLst>
                <a:tab pos="0" algn="l"/>
              </a:tabLst>
            </a:pPr>
            <a:r>
              <a:rPr lang="zh-CN" altLang="en-US" sz="8800" b="1" dirty="0">
                <a:latin typeface="黑体" panose="02010609060101010101" pitchFamily="49" charset="-122"/>
                <a:ea typeface="黑体" panose="02010609060101010101" pitchFamily="49" charset="-122"/>
                <a:cs typeface="Times New Roman" panose="02020603050405020304" pitchFamily="18" charset="0"/>
              </a:rPr>
              <a:t>新</a:t>
            </a:r>
            <a:r>
              <a:rPr lang="en-US" altLang="zh-CN" sz="8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8800" b="1" dirty="0">
                <a:latin typeface="黑体" panose="02010609060101010101" pitchFamily="49" charset="-122"/>
                <a:ea typeface="黑体" panose="02010609060101010101" pitchFamily="49" charset="-122"/>
                <a:cs typeface="Times New Roman" panose="02020603050405020304" pitchFamily="18" charset="0"/>
              </a:rPr>
              <a:t>公司法</a:t>
            </a:r>
            <a:r>
              <a:rPr lang="en-US" altLang="zh-CN" sz="8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8800" b="1" dirty="0">
                <a:latin typeface="黑体" panose="02010609060101010101" pitchFamily="49" charset="-122"/>
                <a:ea typeface="黑体" panose="02010609060101010101" pitchFamily="49" charset="-122"/>
                <a:cs typeface="Times New Roman" panose="02020603050405020304" pitchFamily="18" charset="0"/>
              </a:rPr>
              <a:t>第</a:t>
            </a:r>
            <a:r>
              <a:rPr lang="en-US" altLang="zh-CN" sz="8800" b="1" dirty="0">
                <a:latin typeface="黑体" panose="02010609060101010101" pitchFamily="49" charset="-122"/>
                <a:ea typeface="黑体" panose="02010609060101010101" pitchFamily="49" charset="-122"/>
                <a:cs typeface="Times New Roman" panose="02020603050405020304" pitchFamily="18" charset="0"/>
              </a:rPr>
              <a:t>152</a:t>
            </a:r>
            <a:r>
              <a:rPr lang="zh-CN" altLang="en-US" sz="8800" b="1" dirty="0">
                <a:latin typeface="黑体" panose="02010609060101010101" pitchFamily="49" charset="-122"/>
                <a:ea typeface="黑体" panose="02010609060101010101" pitchFamily="49" charset="-122"/>
                <a:cs typeface="Times New Roman" panose="02020603050405020304" pitchFamily="18" charset="0"/>
              </a:rPr>
              <a:t>条</a:t>
            </a:r>
            <a:r>
              <a:rPr lang="en-US" altLang="zh-CN" sz="8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8800" b="1" dirty="0">
                <a:latin typeface="黑体" panose="02010609060101010101" pitchFamily="49" charset="-122"/>
                <a:ea typeface="黑体" panose="02010609060101010101" pitchFamily="49" charset="-122"/>
                <a:cs typeface="Times New Roman" panose="02020603050405020304" pitchFamily="18" charset="0"/>
              </a:rPr>
              <a:t>授权发行股份</a:t>
            </a:r>
            <a:r>
              <a:rPr lang="en-US" altLang="zh-CN" sz="8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8800" b="1" dirty="0">
                <a:latin typeface="黑体" panose="02010609060101010101" pitchFamily="49" charset="-122"/>
                <a:ea typeface="黑体" panose="02010609060101010101" pitchFamily="49" charset="-122"/>
                <a:cs typeface="Times New Roman" panose="02020603050405020304" pitchFamily="18" charset="0"/>
              </a:rPr>
              <a:t> </a:t>
            </a:r>
            <a:endParaRPr lang="en-US" altLang="zh-CN" sz="8800" b="1" dirty="0">
              <a:latin typeface="黑体" panose="02010609060101010101" pitchFamily="49" charset="-122"/>
              <a:ea typeface="黑体" panose="02010609060101010101" pitchFamily="49" charset="-122"/>
              <a:cs typeface="Times New Roman" panose="02020603050405020304" pitchFamily="18" charset="0"/>
            </a:endParaRPr>
          </a:p>
          <a:p>
            <a:pPr marL="12700" marR="238125" indent="568325">
              <a:lnSpc>
                <a:spcPts val="3640"/>
              </a:lnSpc>
              <a:spcBef>
                <a:spcPts val="0"/>
              </a:spcBef>
              <a:buNone/>
            </a:pP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公司章程</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或者</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股东会</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可以</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授权董事会</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在</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三年内</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决定发行</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不超过已发行股份百分之五十的股份</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。但以</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非货币财产作价出资的</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应当经股东会决议。</a:t>
            </a:r>
            <a:endParaRPr lang="zh-CN" altLang="zh-CN" sz="8800" b="1" dirty="0">
              <a:effectLst/>
              <a:latin typeface="黑体" panose="02010609060101010101" pitchFamily="49" charset="-122"/>
              <a:ea typeface="黑体" panose="02010609060101010101" pitchFamily="49" charset="-122"/>
            </a:endParaRPr>
          </a:p>
          <a:p>
            <a:pPr marL="12700" marR="238125" indent="568325">
              <a:lnSpc>
                <a:spcPts val="3640"/>
              </a:lnSpc>
              <a:spcBef>
                <a:spcPts val="0"/>
              </a:spcBef>
              <a:buNone/>
            </a:pP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董事会依照前款规定决定发行股份导致公司注册资本、已发行股份数发生变化的，对</a:t>
            </a:r>
            <a:r>
              <a:rPr lang="zh-CN" altLang="zh-CN" sz="8800" b="1" u="sng"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公司章程该项记载事项的修改不需再由股东会表决</a:t>
            </a:r>
            <a:r>
              <a:rPr lang="zh-CN"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endParaRPr lang="en-US" altLang="zh-CN" sz="88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marL="469900" marR="238125" indent="-457200">
              <a:lnSpc>
                <a:spcPts val="3640"/>
              </a:lnSpc>
              <a:spcBef>
                <a:spcPts val="0"/>
              </a:spcBef>
              <a:buFont typeface="Wingdings" panose="05000000000000000000" pitchFamily="2" charset="2"/>
              <a:buChar char="p"/>
            </a:pPr>
            <a:r>
              <a:rPr lang="zh-CN" altLang="en-US" sz="8800" b="1" dirty="0">
                <a:effectLst/>
                <a:latin typeface="Times New Roman" panose="02020603050405020304" pitchFamily="18" charset="0"/>
                <a:ea typeface="等线" panose="02010600030101010101" charset="-122"/>
              </a:rPr>
              <a:t>新</a:t>
            </a:r>
            <a:r>
              <a:rPr lang="en-US" altLang="zh-CN" sz="8800" b="1" dirty="0">
                <a:effectLst/>
                <a:latin typeface="Times New Roman" panose="02020603050405020304" pitchFamily="18" charset="0"/>
                <a:ea typeface="等线" panose="02010600030101010101" charset="-122"/>
              </a:rPr>
              <a:t>《</a:t>
            </a:r>
            <a:r>
              <a:rPr lang="zh-CN" altLang="en-US" sz="8800" b="1" dirty="0">
                <a:effectLst/>
                <a:latin typeface="Times New Roman" panose="02020603050405020304" pitchFamily="18" charset="0"/>
                <a:ea typeface="等线" panose="02010600030101010101" charset="-122"/>
              </a:rPr>
              <a:t>公司法</a:t>
            </a:r>
            <a:r>
              <a:rPr lang="en-US" altLang="zh-CN" sz="8800" b="1" dirty="0">
                <a:effectLst/>
                <a:latin typeface="Times New Roman" panose="02020603050405020304" pitchFamily="18" charset="0"/>
                <a:ea typeface="等线" panose="02010600030101010101" charset="-122"/>
              </a:rPr>
              <a:t>》</a:t>
            </a:r>
            <a:r>
              <a:rPr lang="zh-CN" altLang="en-US" sz="8800" b="1" dirty="0">
                <a:effectLst/>
                <a:latin typeface="Times New Roman" panose="02020603050405020304" pitchFamily="18" charset="0"/>
                <a:ea typeface="等线" panose="02010600030101010101" charset="-122"/>
              </a:rPr>
              <a:t>第</a:t>
            </a:r>
            <a:r>
              <a:rPr lang="en-US" altLang="zh-CN" sz="8800" b="1" dirty="0">
                <a:effectLst/>
                <a:latin typeface="Times New Roman" panose="02020603050405020304" pitchFamily="18" charset="0"/>
                <a:ea typeface="等线" panose="02010600030101010101" charset="-122"/>
              </a:rPr>
              <a:t>153</a:t>
            </a:r>
            <a:r>
              <a:rPr lang="zh-CN" altLang="en-US" sz="8800" b="1" dirty="0">
                <a:effectLst/>
                <a:latin typeface="Times New Roman" panose="02020603050405020304" pitchFamily="18" charset="0"/>
                <a:ea typeface="等线" panose="02010600030101010101" charset="-122"/>
              </a:rPr>
              <a:t>条</a:t>
            </a:r>
            <a:r>
              <a:rPr lang="en-US" altLang="zh-CN" sz="8800" b="1" dirty="0">
                <a:effectLst/>
                <a:latin typeface="Times New Roman" panose="02020603050405020304" pitchFamily="18" charset="0"/>
                <a:ea typeface="等线" panose="02010600030101010101" charset="-122"/>
              </a:rPr>
              <a:t>【</a:t>
            </a:r>
            <a:r>
              <a:rPr lang="zh-CN" altLang="en-US" sz="8800" b="1" dirty="0">
                <a:effectLst/>
                <a:latin typeface="Times New Roman" panose="02020603050405020304" pitchFamily="18" charset="0"/>
                <a:ea typeface="等线" panose="02010600030101010101" charset="-122"/>
              </a:rPr>
              <a:t>授权发行的董事会决议</a:t>
            </a:r>
            <a:r>
              <a:rPr lang="en-US" altLang="zh-CN" sz="8800" b="1" dirty="0">
                <a:effectLst/>
                <a:latin typeface="Times New Roman" panose="02020603050405020304" pitchFamily="18" charset="0"/>
                <a:ea typeface="等线" panose="02010600030101010101" charset="-122"/>
              </a:rPr>
              <a:t>】</a:t>
            </a:r>
          </a:p>
          <a:p>
            <a:pPr marL="12700" marR="238125" indent="568325">
              <a:lnSpc>
                <a:spcPts val="3640"/>
              </a:lnSpc>
              <a:spcBef>
                <a:spcPts val="0"/>
              </a:spcBef>
              <a:buNone/>
            </a:pPr>
            <a:r>
              <a:rPr lang="zh-CN" altLang="zh-CN" sz="8800" b="1" dirty="0">
                <a:solidFill>
                  <a:srgbClr val="000000"/>
                </a:solidFill>
                <a:latin typeface="黑体" panose="02010609060101010101" pitchFamily="49" charset="-122"/>
                <a:ea typeface="黑体" panose="02010609060101010101" pitchFamily="49" charset="-122"/>
              </a:rPr>
              <a:t>公司章程或者股东会授权董事会决定发行新股的，董事会决议应当</a:t>
            </a:r>
            <a:r>
              <a:rPr lang="zh-CN" altLang="zh-CN" sz="8800" b="1" u="sng" dirty="0">
                <a:solidFill>
                  <a:srgbClr val="FF0000"/>
                </a:solidFill>
                <a:latin typeface="黑体" panose="02010609060101010101" pitchFamily="49" charset="-122"/>
                <a:ea typeface="黑体" panose="02010609060101010101" pitchFamily="49" charset="-122"/>
              </a:rPr>
              <a:t>经全体董事三分之二以上通过</a:t>
            </a:r>
            <a:r>
              <a:rPr lang="zh-CN" altLang="zh-CN" sz="8800" b="1" dirty="0">
                <a:solidFill>
                  <a:srgbClr val="000000"/>
                </a:solidFill>
                <a:latin typeface="黑体" panose="02010609060101010101" pitchFamily="49" charset="-122"/>
                <a:ea typeface="黑体" panose="02010609060101010101" pitchFamily="49" charset="-122"/>
              </a:rPr>
              <a:t>。</a:t>
            </a:r>
          </a:p>
          <a:p>
            <a:pPr marR="238125">
              <a:lnSpc>
                <a:spcPts val="3640"/>
              </a:lnSpc>
              <a:spcBef>
                <a:spcPts val="0"/>
              </a:spcBef>
              <a:buFont typeface="Wingdings" panose="05000000000000000000" pitchFamily="2" charset="2"/>
              <a:buChar char="p"/>
            </a:pPr>
            <a:r>
              <a:rPr lang="zh-CN" altLang="en-US" sz="8800" b="1" dirty="0">
                <a:solidFill>
                  <a:srgbClr val="000000"/>
                </a:solidFill>
                <a:latin typeface="黑体" panose="02010609060101010101" pitchFamily="49" charset="-122"/>
                <a:ea typeface="黑体" panose="02010609060101010101" pitchFamily="49" charset="-122"/>
              </a:rPr>
              <a:t>要点：授权形式、时间限制、发行比例、对价形式、章程修改、董事会决议比例</a:t>
            </a:r>
            <a:endParaRPr lang="en-US" altLang="zh-CN" sz="7200" b="1" dirty="0">
              <a:latin typeface="黑体" panose="02010609060101010101" pitchFamily="49" charset="-122"/>
              <a:ea typeface="黑体" panose="02010609060101010101" pitchFamily="49" charset="-122"/>
              <a:cs typeface="Times New Roman" panose="02020603050405020304" pitchFamily="18" charset="0"/>
            </a:endParaRPr>
          </a:p>
          <a:p>
            <a:pPr>
              <a:lnSpc>
                <a:spcPts val="4240"/>
              </a:lnSpc>
              <a:spcBef>
                <a:spcPts val="0"/>
              </a:spcBef>
              <a:buFont typeface="Wingdings" panose="05000000000000000000" pitchFamily="2" charset="2"/>
              <a:buChar char="p"/>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a:lnSpc>
                <a:spcPts val="4240"/>
              </a:lnSpc>
              <a:spcBef>
                <a:spcPts val="0"/>
              </a:spcBef>
              <a:buFont typeface="Wingdings" panose="05000000000000000000" pitchFamily="2" charset="2"/>
              <a:buChar char="p"/>
              <a:tabLst>
                <a:tab pos="0" algn="l"/>
              </a:tabLst>
            </a:pP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66811" y="540117"/>
            <a:ext cx="10548091" cy="707886"/>
          </a:xfrm>
          <a:prstGeom prst="rect">
            <a:avLst/>
          </a:prstGeom>
          <a:noFill/>
        </p:spPr>
        <p:txBody>
          <a:bodyPr wrap="square" rtlCol="0">
            <a:spAutoFit/>
          </a:bodyPr>
          <a:lstStyle/>
          <a:p>
            <a:pPr>
              <a:lnSpc>
                <a:spcPct val="100000"/>
              </a:lnSpc>
              <a:buFont typeface="Wingdings" panose="05000000000000000000" pitchFamily="2" charset="2"/>
              <a:buChar char="p"/>
            </a:pPr>
            <a:r>
              <a:rPr lang="en-US" altLang="zh-CN"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3.</a:t>
            </a:r>
            <a:r>
              <a:rPr lang="zh-CN" altLang="en-US"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引入授权资本制</a:t>
            </a:r>
            <a:endParaRPr lang="en-US" altLang="zh-CN" sz="40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fontScale="25000" lnSpcReduction="20000"/>
          </a:bodyPr>
          <a:lstStyle/>
          <a:p>
            <a:pPr marL="9525" indent="176530" algn="just">
              <a:lnSpc>
                <a:spcPct val="120000"/>
              </a:lnSpc>
              <a:buFont typeface="Wingdings" panose="05000000000000000000" pitchFamily="2" charset="2"/>
              <a:buChar char="p"/>
            </a:pPr>
            <a:r>
              <a:rPr lang="zh-CN" altLang="en-US" sz="8800" b="1" kern="100" dirty="0">
                <a:effectLst/>
                <a:latin typeface="Times New Roman" panose="02020603050405020304" pitchFamily="18" charset="0"/>
                <a:ea typeface="黑体" panose="02010609060101010101" pitchFamily="49" charset="-122"/>
                <a:cs typeface="Times New Roman" panose="02020603050405020304" pitchFamily="18" charset="0"/>
              </a:rPr>
              <a:t>新</a:t>
            </a:r>
            <a:r>
              <a:rPr lang="en-US" altLang="zh-CN" sz="8800" b="1"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8800" b="1" kern="100" dirty="0">
                <a:effectLst/>
                <a:latin typeface="Times New Roman" panose="02020603050405020304" pitchFamily="18" charset="0"/>
                <a:ea typeface="黑体" panose="02010609060101010101" pitchFamily="49" charset="-122"/>
                <a:cs typeface="Times New Roman" panose="02020603050405020304" pitchFamily="18" charset="0"/>
              </a:rPr>
              <a:t>公司法</a:t>
            </a:r>
            <a:r>
              <a:rPr lang="en-US" altLang="zh-CN" sz="8800" b="1"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8800" b="1" kern="100" dirty="0">
                <a:effectLst/>
                <a:latin typeface="Times New Roman" panose="02020603050405020304" pitchFamily="18" charset="0"/>
                <a:ea typeface="黑体" panose="02010609060101010101" pitchFamily="49" charset="-122"/>
                <a:cs typeface="Times New Roman" panose="02020603050405020304" pitchFamily="18" charset="0"/>
              </a:rPr>
              <a:t>第</a:t>
            </a:r>
            <a:r>
              <a:rPr lang="en-US" altLang="zh-CN" sz="8800" b="1" kern="100" dirty="0">
                <a:effectLst/>
                <a:latin typeface="Times New Roman" panose="02020603050405020304" pitchFamily="18" charset="0"/>
                <a:ea typeface="黑体" panose="02010609060101010101" pitchFamily="49" charset="-122"/>
                <a:cs typeface="Times New Roman" panose="02020603050405020304" pitchFamily="18" charset="0"/>
              </a:rPr>
              <a:t>144</a:t>
            </a:r>
            <a:r>
              <a:rPr lang="zh-CN" altLang="en-US" sz="8800" b="1" kern="100" dirty="0">
                <a:effectLst/>
                <a:latin typeface="Times New Roman" panose="02020603050405020304" pitchFamily="18" charset="0"/>
                <a:ea typeface="黑体" panose="02010609060101010101" pitchFamily="49" charset="-122"/>
                <a:cs typeface="Times New Roman" panose="02020603050405020304" pitchFamily="18" charset="0"/>
              </a:rPr>
              <a:t>条：</a:t>
            </a:r>
            <a:r>
              <a:rPr lang="en-US" altLang="zh-CN" sz="8800" b="1"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8800" b="1" kern="100" dirty="0">
                <a:latin typeface="Times New Roman" panose="02020603050405020304" pitchFamily="18" charset="0"/>
                <a:ea typeface="黑体" panose="02010609060101010101" pitchFamily="49" charset="-122"/>
                <a:cs typeface="Times New Roman" panose="02020603050405020304" pitchFamily="18" charset="0"/>
              </a:rPr>
              <a:t>类别股</a:t>
            </a:r>
            <a:r>
              <a:rPr lang="en-US" altLang="zh-CN" sz="8800" b="1" kern="100" dirty="0">
                <a:effectLst/>
                <a:latin typeface="Times New Roman" panose="02020603050405020304" pitchFamily="18" charset="0"/>
                <a:ea typeface="黑体" panose="02010609060101010101" pitchFamily="49" charset="-122"/>
                <a:cs typeface="Times New Roman" panose="02020603050405020304" pitchFamily="18" charset="0"/>
              </a:rPr>
              <a:t>】</a:t>
            </a: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8800" b="1" dirty="0">
              <a:latin typeface="Times New Roman" panose="02020603050405020304" pitchFamily="18" charset="0"/>
              <a:ea typeface="黑体" panose="02010609060101010101" pitchFamily="49" charset="-122"/>
              <a:cs typeface="Times New Roman" panose="02020603050405020304" pitchFamily="18" charset="0"/>
            </a:endParaRPr>
          </a:p>
          <a:p>
            <a:pPr marL="9525" indent="176530" algn="just">
              <a:lnSpc>
                <a:spcPct val="120000"/>
              </a:lnSpc>
              <a:buFont typeface="Wingdings" panose="05000000000000000000" pitchFamily="2" charset="2"/>
              <a:buChar char="p"/>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公司可以按照公司章程的规定发行下列与普通股权利不同的类别股：</a:t>
            </a:r>
          </a:p>
          <a:p>
            <a:pPr marL="0" indent="538480">
              <a:lnSpc>
                <a:spcPct val="120000"/>
              </a:lnSpc>
              <a:buNone/>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（一）优先或者劣后分配利润或者剩余财产的股份；</a:t>
            </a:r>
          </a:p>
          <a:p>
            <a:pPr marL="0" indent="538480">
              <a:lnSpc>
                <a:spcPct val="120000"/>
              </a:lnSpc>
              <a:buNone/>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（二）每一股的表决权数多于或者少于普通股的股份；</a:t>
            </a:r>
          </a:p>
          <a:p>
            <a:pPr marL="0" indent="538480">
              <a:lnSpc>
                <a:spcPct val="120000"/>
              </a:lnSpc>
              <a:buNone/>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（三）转让须经公司同意等转让受限的股份；</a:t>
            </a:r>
          </a:p>
          <a:p>
            <a:pPr marL="0" indent="538480">
              <a:lnSpc>
                <a:spcPct val="120000"/>
              </a:lnSpc>
              <a:buNone/>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（四）国务院规定的其他类别股。</a:t>
            </a:r>
          </a:p>
          <a:p>
            <a:pPr marL="0" indent="538480">
              <a:lnSpc>
                <a:spcPct val="120000"/>
              </a:lnSpc>
              <a:buNone/>
            </a:pPr>
            <a:r>
              <a:rPr lang="zh-CN" altLang="en-US" sz="8800" b="1" dirty="0">
                <a:latin typeface="Times New Roman" panose="02020603050405020304" pitchFamily="18" charset="0"/>
                <a:ea typeface="黑体" panose="02010609060101010101" pitchFamily="49" charset="-122"/>
                <a:cs typeface="Times New Roman" panose="02020603050405020304" pitchFamily="18" charset="0"/>
              </a:rPr>
              <a:t>公开发行股份的公司不得发行前款第二项、第三项规定的类别股；公开发行前已发行的除外。</a:t>
            </a:r>
          </a:p>
          <a:p>
            <a:pPr marL="0" indent="538480">
              <a:lnSpc>
                <a:spcPct val="120000"/>
              </a:lnSpc>
              <a:buNone/>
            </a:pPr>
            <a:r>
              <a:rPr lang="zh-CN" altLang="en-US" sz="8800" b="1" u="sng"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公司发行本条第一款第二项规定的类别股的，对于监事或者审计委员会成员的选举和更换，类别股与普通股每一股的表决权数相同。</a:t>
            </a:r>
            <a:r>
              <a:rPr lang="en-US" altLang="zh-CN" sz="8800" b="1" u="sng"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8800" b="1" u="sng"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新增</a:t>
            </a:r>
            <a:r>
              <a:rPr lang="en-US" altLang="zh-CN" sz="8800" b="1" u="sng"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66811" y="540117"/>
            <a:ext cx="10548091" cy="651973"/>
          </a:xfrm>
          <a:prstGeom prst="rect">
            <a:avLst/>
          </a:prstGeom>
          <a:noFill/>
        </p:spPr>
        <p:txBody>
          <a:bodyPr wrap="square" rtlCol="0">
            <a:spAutoFit/>
          </a:bodyPr>
          <a:lstStyle/>
          <a:p>
            <a:pPr>
              <a:lnSpc>
                <a:spcPct val="110000"/>
              </a:lnSpc>
              <a:buFont typeface="Wingdings" panose="05000000000000000000" pitchFamily="2" charset="2"/>
              <a:buChar char="p"/>
            </a:pPr>
            <a:r>
              <a:rPr lang="en-US" altLang="zh-CN"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引入类别股制度</a:t>
            </a:r>
            <a:endParaRPr lang="en-US" altLang="zh-CN"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a:bodyPr>
          <a:lstStyle/>
          <a:p>
            <a:pPr marL="228600" marR="0" lvl="0" indent="-228600" algn="l" defTabSz="914400" rtl="0" eaLnBrk="1" fontAlgn="auto" latinLnBrk="0" hangingPunct="1">
              <a:lnSpc>
                <a:spcPct val="120000"/>
              </a:lnSpc>
              <a:spcBef>
                <a:spcPts val="1000"/>
              </a:spcBef>
              <a:spcAft>
                <a:spcPts val="0"/>
              </a:spcAft>
              <a:buClrTx/>
              <a:buSzTx/>
              <a:buFont typeface="Wingdings" panose="05000000000000000000" pitchFamily="2" charset="2"/>
              <a:buChar char="p"/>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新《公司法》第</a:t>
            </a:r>
            <a:r>
              <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142</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条：</a:t>
            </a:r>
            <a:endParaRPr kumimoji="0" lang="en-US" altLang="zh-CN"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a:p>
            <a:pPr marL="0" marR="0" lvl="0" indent="717550" algn="l" defTabSz="914400" rtl="0" eaLnBrk="1" fontAlgn="auto" latinLnBrk="0" hangingPunct="1">
              <a:lnSpc>
                <a:spcPct val="120000"/>
              </a:lnSpc>
              <a:spcBef>
                <a:spcPts val="1000"/>
              </a:spcBef>
              <a:spcAft>
                <a:spcPts val="0"/>
              </a:spcAft>
              <a:buClrTx/>
              <a:buSzTx/>
              <a:buNone/>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公司的资本划分为股份。公司的全部股份，根据公司章程的规定</a:t>
            </a:r>
            <a:r>
              <a:rPr kumimoji="0" lang="zh-CN" altLang="en-US" sz="2400" b="1"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黑体" panose="02010609060101010101" pitchFamily="49" charset="-122"/>
                <a:cs typeface="Times New Roman" panose="02020603050405020304" pitchFamily="18" charset="0"/>
              </a:rPr>
              <a:t>择一采用面额股或者无面额股</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。采用面额股的，每一股的金额相等。</a:t>
            </a:r>
          </a:p>
          <a:p>
            <a:pPr marL="0" marR="0" lvl="0" indent="717550" algn="l" defTabSz="914400" rtl="0" eaLnBrk="1" fontAlgn="auto" latinLnBrk="0" hangingPunct="1">
              <a:lnSpc>
                <a:spcPct val="120000"/>
              </a:lnSpc>
              <a:spcBef>
                <a:spcPts val="1000"/>
              </a:spcBef>
              <a:spcAft>
                <a:spcPts val="0"/>
              </a:spcAft>
              <a:buClrTx/>
              <a:buSzTx/>
              <a:buNone/>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公司可以根据公司章程的规定将已发行的面额股全部转换为无面额股或者将无面额股全部转换为面额股。</a:t>
            </a:r>
          </a:p>
          <a:p>
            <a:pPr marL="0" marR="0" lvl="0" indent="717550" algn="l" defTabSz="914400" rtl="0" eaLnBrk="1" fontAlgn="auto" latinLnBrk="0" hangingPunct="1">
              <a:lnSpc>
                <a:spcPct val="120000"/>
              </a:lnSpc>
              <a:spcBef>
                <a:spcPts val="1000"/>
              </a:spcBef>
              <a:spcAft>
                <a:spcPts val="0"/>
              </a:spcAft>
              <a:buClrTx/>
              <a:buSzTx/>
              <a:buNone/>
              <a:defRPr/>
            </a:pP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采用无面额股的，应当将</a:t>
            </a:r>
            <a:r>
              <a:rPr kumimoji="0"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Times New Roman" panose="02020603050405020304" pitchFamily="18" charset="0"/>
              </a:rPr>
              <a:t>发行股份所得股款的二分之一以上</a:t>
            </a:r>
            <a:r>
              <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黑体" panose="02010609060101010101" pitchFamily="49" charset="-122"/>
                <a:cs typeface="Times New Roman" panose="02020603050405020304" pitchFamily="18" charset="0"/>
              </a:rPr>
              <a:t>计入注册资本。</a:t>
            </a:r>
          </a:p>
          <a:p>
            <a:pPr>
              <a:lnSpc>
                <a:spcPct val="120000"/>
              </a:lnSpc>
              <a:buFont typeface="Wingdings" panose="05000000000000000000" pitchFamily="2" charset="2"/>
              <a:buChar char="p"/>
            </a:pP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66811" y="540117"/>
            <a:ext cx="10548091" cy="646331"/>
          </a:xfrm>
          <a:prstGeom prst="rect">
            <a:avLst/>
          </a:prstGeom>
          <a:noFill/>
        </p:spPr>
        <p:txBody>
          <a:bodyPr wrap="square" rtlCol="0">
            <a:spAutoFit/>
          </a:bodyPr>
          <a:lstStyle/>
          <a:p>
            <a:pPr>
              <a:lnSpc>
                <a:spcPct val="100000"/>
              </a:lnSpc>
              <a:buFont typeface="Wingdings" panose="05000000000000000000" pitchFamily="2" charset="2"/>
              <a:buChar char="p"/>
            </a:pPr>
            <a:r>
              <a:rPr lang="en-US" altLang="zh-CN"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面额股与无面额股</a:t>
            </a:r>
            <a:endParaRPr lang="en-US" altLang="zh-CN"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Grp="1" noUngrp="1" noRot="1" noChangeAspect="1" noMove="1" noResize="1"/>
          </p:cNvGrpSpPr>
          <p:nvPr/>
        </p:nvGrpSpPr>
        <p:grpSpPr>
          <a:xfrm>
            <a:off x="-1" y="-29768"/>
            <a:ext cx="12202175" cy="1519356"/>
            <a:chOff x="-1" y="-29768"/>
            <a:chExt cx="12202175" cy="1519356"/>
          </a:xfrm>
        </p:grpSpPr>
        <p:sp>
          <p:nvSpPr>
            <p:cNvPr id="11" name="Rectangle 10"/>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1060173" y="1802296"/>
            <a:ext cx="10455965" cy="4616869"/>
          </a:xfrm>
        </p:spPr>
        <p:txBody>
          <a:bodyPr>
            <a:normAutofit fontScale="92500"/>
          </a:bodyPr>
          <a:lstStyle/>
          <a:p>
            <a:pPr>
              <a:lnSpc>
                <a:spcPct val="100000"/>
              </a:lnSpc>
              <a:buFont typeface="Wingdings" panose="05000000000000000000" pitchFamily="2" charset="2"/>
              <a:buChar char="p"/>
            </a:pPr>
            <a:r>
              <a:rPr lang="zh-CN" altLang="en-US" b="1" dirty="0">
                <a:latin typeface="黑体" panose="02010609060101010101" pitchFamily="49" charset="-122"/>
                <a:ea typeface="黑体" panose="02010609060101010101" pitchFamily="49" charset="-122"/>
                <a:cs typeface="Times New Roman" panose="02020603050405020304" pitchFamily="18" charset="0"/>
              </a:rPr>
              <a:t>（三）完善产权保护，加强产权保护</a:t>
            </a:r>
            <a:endParaRPr lang="en-US" altLang="zh-CN" b="1" dirty="0">
              <a:latin typeface="黑体" panose="02010609060101010101" pitchFamily="49" charset="-122"/>
              <a:ea typeface="黑体" panose="02010609060101010101" pitchFamily="49" charset="-122"/>
              <a:cs typeface="Times New Roman" panose="02020603050405020304" pitchFamily="18" charset="0"/>
            </a:endParaRPr>
          </a:p>
          <a:p>
            <a:pPr>
              <a:lnSpc>
                <a:spcPct val="100000"/>
              </a:lnSpc>
              <a:buFont typeface="Wingdings" panose="05000000000000000000" pitchFamily="2" charset="2"/>
              <a:buChar char="Ø"/>
            </a:pPr>
            <a:r>
              <a:rPr lang="zh-CN" altLang="zh-CN" b="1" dirty="0">
                <a:latin typeface="宋体" panose="02010600030101010101" pitchFamily="2" charset="-122"/>
                <a:ea typeface="宋体" panose="02010600030101010101" pitchFamily="2" charset="-122"/>
              </a:rPr>
              <a:t>十八届四中全会决定提出，健全以公平为核心原则的产权保护制度，加强对各种所有制经济组织和自然人财产权的保护。</a:t>
            </a:r>
            <a:endParaRPr lang="en-US" altLang="zh-CN" b="1"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zh-CN" b="1" dirty="0">
                <a:latin typeface="宋体" panose="02010600030101010101" pitchFamily="2" charset="-122"/>
                <a:ea typeface="宋体" panose="02010600030101010101" pitchFamily="2" charset="-122"/>
              </a:rPr>
              <a:t>十八届五中全会决定提出，推进产权保护法治化，依法保护各种所有制经济权益。</a:t>
            </a:r>
            <a:endParaRPr lang="en-US" altLang="zh-CN" b="1"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zh-CN" b="1" dirty="0">
                <a:latin typeface="宋体" panose="02010600030101010101" pitchFamily="2" charset="-122"/>
                <a:ea typeface="宋体" panose="02010600030101010101" pitchFamily="2" charset="-122"/>
              </a:rPr>
              <a:t>修改公司法，健全以企业组织形式和出资人承担责任方式为主的市场主体法律制度，规范公司的组织和行为，完善公司设立、运营、退出各环节相关当事人责任，切实维护公司、股东、债权人的合法权益，是完善产权保护制度、加强产权平等保护的重要内容。</a:t>
            </a:r>
            <a:endParaRPr lang="en-US" altLang="zh-CN" b="1" dirty="0">
              <a:latin typeface="宋体" panose="02010600030101010101" pitchFamily="2" charset="-122"/>
              <a:ea typeface="宋体" panose="02010600030101010101" pitchFamily="2" charset="-122"/>
            </a:endParaRPr>
          </a:p>
          <a:p>
            <a:pPr>
              <a:lnSpc>
                <a:spcPct val="100000"/>
              </a:lnSpc>
              <a:buFont typeface="Wingdings" panose="05000000000000000000" pitchFamily="2" charset="2"/>
              <a:buChar char="Ø"/>
            </a:pPr>
            <a:r>
              <a:rPr lang="zh-CN" altLang="en-US" b="1" u="sng" dirty="0">
                <a:solidFill>
                  <a:srgbClr val="FF0000"/>
                </a:solidFill>
                <a:latin typeface="宋体" panose="02010600030101010101" pitchFamily="2" charset="-122"/>
                <a:ea typeface="宋体" panose="02010600030101010101" pitchFamily="2" charset="-122"/>
              </a:rPr>
              <a:t>第</a:t>
            </a:r>
            <a:r>
              <a:rPr lang="en-US" altLang="zh-CN" b="1" u="sng" dirty="0">
                <a:solidFill>
                  <a:srgbClr val="FF0000"/>
                </a:solidFill>
                <a:latin typeface="宋体" panose="02010600030101010101" pitchFamily="2" charset="-122"/>
                <a:ea typeface="宋体" panose="02010600030101010101" pitchFamily="2" charset="-122"/>
              </a:rPr>
              <a:t>7</a:t>
            </a:r>
            <a:r>
              <a:rPr lang="zh-CN" altLang="en-US" b="1" u="sng" dirty="0">
                <a:solidFill>
                  <a:srgbClr val="FF0000"/>
                </a:solidFill>
                <a:latin typeface="宋体" panose="02010600030101010101" pitchFamily="2" charset="-122"/>
                <a:ea typeface="宋体" panose="02010600030101010101" pitchFamily="2" charset="-122"/>
              </a:rPr>
              <a:t>章：国家出资公司组织机构的特别规定</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2" name="文本框 1"/>
          <p:cNvSpPr txBox="1"/>
          <p:nvPr/>
        </p:nvSpPr>
        <p:spPr>
          <a:xfrm>
            <a:off x="636105" y="438834"/>
            <a:ext cx="7435049" cy="732893"/>
          </a:xfrm>
          <a:prstGeom prst="rect">
            <a:avLst/>
          </a:prstGeom>
          <a:noFill/>
        </p:spPr>
        <p:txBody>
          <a:bodyPr wrap="none" rtlCol="0">
            <a:spAutoFit/>
          </a:bodyPr>
          <a:lstStyle/>
          <a:p>
            <a:pPr>
              <a:lnSpc>
                <a:spcPct val="120000"/>
              </a:lnSpc>
              <a:buFont typeface="Wingdings" panose="05000000000000000000" pitchFamily="2" charset="2"/>
              <a:buChar char="p"/>
            </a:pPr>
            <a:r>
              <a:rPr lang="zh-CN" altLang="en-US"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本轮公司法修订的背景与动因</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80424" cy="4114865"/>
          </a:xfrm>
        </p:spPr>
        <p:txBody>
          <a:bodyPr>
            <a:normAutofit fontScale="92500" lnSpcReduction="10000"/>
          </a:bodyPr>
          <a:lstStyle/>
          <a:p>
            <a:pPr algn="l">
              <a:lnSpc>
                <a:spcPct val="110000"/>
              </a:lnSpc>
              <a:buFont typeface="Wingdings" panose="05000000000000000000" pitchFamily="2" charset="2"/>
              <a:buChar char="p"/>
            </a:pPr>
            <a:r>
              <a:rPr lang="en-US"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2023</a:t>
            </a:r>
            <a:r>
              <a:rPr lang="zh-CN" altLang="en-US"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年</a:t>
            </a:r>
            <a:r>
              <a:rPr lang="en-US"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sz="3200" b="1" kern="0" dirty="0">
                <a:solidFill>
                  <a:srgbClr val="000000"/>
                </a:solidFill>
                <a:latin typeface="黑体" panose="02010609060101010101" pitchFamily="49" charset="-122"/>
                <a:ea typeface="黑体" panose="02010609060101010101" pitchFamily="49" charset="-122"/>
                <a:cs typeface="宋体" panose="02010600030101010101" pitchFamily="2" charset="-122"/>
              </a:rPr>
              <a:t>公司法</a:t>
            </a:r>
            <a:r>
              <a:rPr lang="en-US"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第</a:t>
            </a:r>
            <a:r>
              <a:rPr lang="en-US"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54</a:t>
            </a:r>
            <a:r>
              <a:rPr lang="zh-CN"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条</a:t>
            </a:r>
            <a:r>
              <a:rPr lang="zh-CN" altLang="en-US"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en-US" altLang="zh-CN" sz="3200"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marL="0" indent="809625" algn="l">
              <a:lnSpc>
                <a:spcPct val="110000"/>
              </a:lnSpc>
              <a:buNone/>
            </a:pPr>
            <a:r>
              <a:rPr lang="zh-CN" altLang="zh-CN" sz="3200" b="1" kern="0" dirty="0">
                <a:solidFill>
                  <a:srgbClr val="000000"/>
                </a:solidFill>
                <a:latin typeface="黑体" panose="02010609060101010101" pitchFamily="49" charset="-122"/>
                <a:ea typeface="黑体" panose="02010609060101010101" pitchFamily="49" charset="-122"/>
              </a:rPr>
              <a:t>公司</a:t>
            </a:r>
            <a:r>
              <a:rPr lang="zh-CN" altLang="zh-CN" sz="3200" b="1" kern="0" dirty="0">
                <a:solidFill>
                  <a:srgbClr val="FF0000"/>
                </a:solidFill>
                <a:latin typeface="黑体" panose="02010609060101010101" pitchFamily="49" charset="-122"/>
                <a:ea typeface="黑体" panose="02010609060101010101" pitchFamily="49" charset="-122"/>
              </a:rPr>
              <a:t>不能清偿到期债务的</a:t>
            </a:r>
            <a:r>
              <a:rPr lang="zh-CN" altLang="zh-CN" sz="3200" b="1" kern="0" dirty="0">
                <a:solidFill>
                  <a:srgbClr val="000000"/>
                </a:solidFill>
                <a:latin typeface="黑体" panose="02010609060101010101" pitchFamily="49" charset="-122"/>
                <a:ea typeface="黑体" panose="02010609060101010101" pitchFamily="49" charset="-122"/>
              </a:rPr>
              <a:t>，</a:t>
            </a:r>
            <a:r>
              <a:rPr lang="zh-CN" altLang="zh-CN" sz="3200" b="1" u="sng" kern="0" dirty="0">
                <a:solidFill>
                  <a:srgbClr val="FF0000"/>
                </a:solidFill>
                <a:latin typeface="黑体" panose="02010609060101010101" pitchFamily="49" charset="-122"/>
                <a:ea typeface="黑体" panose="02010609060101010101" pitchFamily="49" charset="-122"/>
              </a:rPr>
              <a:t>公司或者已到期债权的债权人</a:t>
            </a:r>
            <a:r>
              <a:rPr lang="zh-CN" altLang="zh-CN" sz="3200" b="1" kern="0" dirty="0">
                <a:solidFill>
                  <a:srgbClr val="000000"/>
                </a:solidFill>
                <a:latin typeface="黑体" panose="02010609060101010101" pitchFamily="49" charset="-122"/>
                <a:ea typeface="黑体" panose="02010609060101010101" pitchFamily="49" charset="-122"/>
              </a:rPr>
              <a:t>有权要求已认缴出资但未届出资期限的股东</a:t>
            </a:r>
            <a:r>
              <a:rPr lang="zh-CN" altLang="zh-CN" sz="3200" b="1" u="sng" kern="0" dirty="0">
                <a:solidFill>
                  <a:srgbClr val="FF0000"/>
                </a:solidFill>
                <a:latin typeface="黑体" panose="02010609060101010101" pitchFamily="49" charset="-122"/>
                <a:ea typeface="黑体" panose="02010609060101010101" pitchFamily="49" charset="-122"/>
              </a:rPr>
              <a:t>提前缴纳出资</a:t>
            </a:r>
            <a:r>
              <a:rPr lang="zh-CN" altLang="zh-CN" sz="3200" b="1" kern="0" dirty="0">
                <a:solidFill>
                  <a:srgbClr val="000000"/>
                </a:solidFill>
                <a:latin typeface="黑体" panose="02010609060101010101" pitchFamily="49" charset="-122"/>
                <a:ea typeface="黑体" panose="02010609060101010101" pitchFamily="49" charset="-122"/>
              </a:rPr>
              <a:t>。</a:t>
            </a:r>
            <a:endParaRPr lang="en-US" altLang="zh-CN" sz="3200" b="1" kern="0" dirty="0">
              <a:solidFill>
                <a:srgbClr val="000000"/>
              </a:solidFill>
              <a:latin typeface="黑体" panose="02010609060101010101" pitchFamily="49" charset="-122"/>
              <a:ea typeface="黑体" panose="02010609060101010101" pitchFamily="49" charset="-122"/>
            </a:endParaRPr>
          </a:p>
          <a:p>
            <a:pPr algn="l">
              <a:lnSpc>
                <a:spcPct val="110000"/>
              </a:lnSpc>
              <a:buFont typeface="Wingdings" panose="05000000000000000000" pitchFamily="2" charset="2"/>
              <a:buChar char="p"/>
            </a:pPr>
            <a:r>
              <a:rPr lang="zh-CN" altLang="en-US" sz="3200" b="1" kern="0" dirty="0">
                <a:solidFill>
                  <a:srgbClr val="000000"/>
                </a:solidFill>
                <a:latin typeface="黑体" panose="02010609060101010101" pitchFamily="49" charset="-122"/>
                <a:ea typeface="黑体" panose="02010609060101010101" pitchFamily="49" charset="-122"/>
              </a:rPr>
              <a:t>适用要点：</a:t>
            </a:r>
            <a:endParaRPr lang="en-US" altLang="zh-CN" sz="3200" b="1" kern="0" dirty="0">
              <a:solidFill>
                <a:srgbClr val="000000"/>
              </a:solidFill>
              <a:latin typeface="黑体" panose="02010609060101010101" pitchFamily="49" charset="-122"/>
              <a:ea typeface="黑体" panose="02010609060101010101" pitchFamily="49" charset="-122"/>
            </a:endParaRPr>
          </a:p>
          <a:p>
            <a:pPr indent="624205" algn="l">
              <a:lnSpc>
                <a:spcPct val="110000"/>
              </a:lnSpc>
              <a:buFont typeface="Wingdings" panose="05000000000000000000" pitchFamily="2" charset="2"/>
              <a:buChar char="Ø"/>
            </a:pPr>
            <a:r>
              <a:rPr lang="zh-CN" altLang="en-US" sz="3200" b="1" kern="0" dirty="0">
                <a:solidFill>
                  <a:srgbClr val="000000"/>
                </a:solidFill>
                <a:latin typeface="黑体" panose="02010609060101010101" pitchFamily="49" charset="-122"/>
                <a:ea typeface="黑体" panose="02010609060101010101" pitchFamily="49" charset="-122"/>
              </a:rPr>
              <a:t>加速到期标准：停止支付而非支付不能；</a:t>
            </a:r>
            <a:endParaRPr lang="en-US" altLang="zh-CN" sz="3200" b="1" kern="0" dirty="0">
              <a:solidFill>
                <a:srgbClr val="000000"/>
              </a:solidFill>
              <a:latin typeface="黑体" panose="02010609060101010101" pitchFamily="49" charset="-122"/>
              <a:ea typeface="黑体" panose="02010609060101010101" pitchFamily="49" charset="-122"/>
            </a:endParaRPr>
          </a:p>
          <a:p>
            <a:pPr indent="624205" algn="l">
              <a:lnSpc>
                <a:spcPct val="110000"/>
              </a:lnSpc>
              <a:buFont typeface="Wingdings" panose="05000000000000000000" pitchFamily="2" charset="2"/>
              <a:buChar char="Ø"/>
            </a:pPr>
            <a:r>
              <a:rPr lang="zh-CN" altLang="en-US" sz="3200" b="1" kern="0" dirty="0">
                <a:solidFill>
                  <a:srgbClr val="000000"/>
                </a:solidFill>
                <a:latin typeface="黑体" panose="02010609060101010101" pitchFamily="49" charset="-122"/>
                <a:ea typeface="黑体" panose="02010609060101010101" pitchFamily="49" charset="-122"/>
              </a:rPr>
              <a:t>请求主体：二元主体；</a:t>
            </a:r>
            <a:endParaRPr lang="en-US" altLang="zh-CN" sz="3200" b="1" kern="0" dirty="0">
              <a:solidFill>
                <a:srgbClr val="000000"/>
              </a:solidFill>
              <a:latin typeface="黑体" panose="02010609060101010101" pitchFamily="49" charset="-122"/>
              <a:ea typeface="黑体" panose="02010609060101010101" pitchFamily="49" charset="-122"/>
            </a:endParaRPr>
          </a:p>
          <a:p>
            <a:pPr indent="624205" algn="l">
              <a:lnSpc>
                <a:spcPct val="110000"/>
              </a:lnSpc>
              <a:buFont typeface="Wingdings" panose="05000000000000000000" pitchFamily="2" charset="2"/>
              <a:buChar char="Ø"/>
            </a:pPr>
            <a:r>
              <a:rPr lang="zh-CN" altLang="en-US" sz="3200" b="1" kern="0" dirty="0">
                <a:solidFill>
                  <a:srgbClr val="000000"/>
                </a:solidFill>
                <a:latin typeface="黑体" panose="02010609060101010101" pitchFamily="49" charset="-122"/>
                <a:ea typeface="黑体" panose="02010609060101010101" pitchFamily="49" charset="-122"/>
              </a:rPr>
              <a:t>财产流动：入库规则</a:t>
            </a:r>
            <a:endParaRPr lang="zh-CN" altLang="zh-CN" sz="3200" b="1" kern="0" dirty="0">
              <a:solidFill>
                <a:srgbClr val="000000"/>
              </a:solidFill>
              <a:latin typeface="黑体" panose="02010609060101010101" pitchFamily="49" charset="-122"/>
              <a:ea typeface="黑体" panose="02010609060101010101" pitchFamily="49"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707886"/>
          </a:xfrm>
          <a:prstGeom prst="rect">
            <a:avLst/>
          </a:prstGeom>
          <a:noFill/>
        </p:spPr>
        <p:txBody>
          <a:bodyPr wrap="square" rtlCol="0">
            <a:spAutoFit/>
          </a:bodyPr>
          <a:lstStyle/>
          <a:p>
            <a:pPr>
              <a:tabLst>
                <a:tab pos="0" algn="l"/>
              </a:tabLst>
            </a:pPr>
            <a:r>
              <a:rPr lang="en-US" altLang="zh-CN" sz="40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6.</a:t>
            </a:r>
            <a:r>
              <a:rPr lang="zh-CN" altLang="en-US" sz="4000" b="1" dirty="0">
                <a:solidFill>
                  <a:schemeClr val="bg1"/>
                </a:solidFill>
                <a:latin typeface="Microsoft YaHei UI" panose="020B0503020204020204" pitchFamily="34" charset="-122"/>
                <a:ea typeface="Microsoft YaHei UI" panose="020B0503020204020204" pitchFamily="34" charset="-122"/>
                <a:cs typeface="Segoe UI" panose="020B0502040204020203" pitchFamily="34" charset="0"/>
              </a:rPr>
              <a:t>全面加速到期规则</a:t>
            </a:r>
            <a:endParaRPr lang="en-US" altLang="zh-CN" sz="40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76125" y="3025478"/>
            <a:ext cx="6583683" cy="1291138"/>
          </a:xfrm>
        </p:spPr>
        <p:txBody>
          <a:bodyPr vert="horz" lIns="91440" tIns="45720" rIns="91440" bIns="45720" rtlCol="0" anchor="t">
            <a:normAutofit/>
          </a:bodyPr>
          <a:lstStyle/>
          <a:p>
            <a:r>
              <a:rPr kumimoji="1" lang="zh-CN" altLang="en-US" sz="4000" b="1" kern="1200" dirty="0">
                <a:solidFill>
                  <a:schemeClr val="tx2"/>
                </a:solidFill>
                <a:latin typeface="黑体" panose="02010609060101010101" pitchFamily="49" charset="-122"/>
                <a:ea typeface="黑体" panose="02010609060101010101" pitchFamily="49" charset="-122"/>
              </a:rPr>
              <a:t>二、资本制度的中端改革</a:t>
            </a: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fontScale="25000" lnSpcReduction="20000"/>
          </a:bodyPr>
          <a:lstStyle/>
          <a:p>
            <a:pPr>
              <a:lnSpc>
                <a:spcPts val="3560"/>
              </a:lnSpc>
              <a:spcBef>
                <a:spcPts val="0"/>
              </a:spcBef>
              <a:buFont typeface="Wingdings" panose="05000000000000000000" pitchFamily="2" charset="2"/>
              <a:buChar char="p"/>
              <a:tabLst>
                <a:tab pos="0" algn="l"/>
              </a:tabLst>
            </a:pPr>
            <a:r>
              <a:rPr lang="zh-CN" altLang="en-US" sz="11200" b="1" dirty="0">
                <a:latin typeface="黑体" panose="02010609060101010101" pitchFamily="49" charset="-122"/>
                <a:ea typeface="黑体" panose="02010609060101010101" pitchFamily="49" charset="-122"/>
                <a:cs typeface="Times New Roman" panose="02020603050405020304" pitchFamily="18" charset="0"/>
              </a:rPr>
              <a:t>第</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84</a:t>
            </a:r>
            <a:r>
              <a:rPr lang="zh-CN" altLang="en-US" sz="11200" b="1" dirty="0">
                <a:latin typeface="黑体" panose="02010609060101010101" pitchFamily="49" charset="-122"/>
                <a:ea typeface="黑体" panose="02010609060101010101" pitchFamily="49" charset="-122"/>
                <a:cs typeface="Times New Roman" panose="02020603050405020304" pitchFamily="18" charset="0"/>
              </a:rPr>
              <a:t>条</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11200" b="1" dirty="0">
                <a:latin typeface="黑体" panose="02010609060101010101" pitchFamily="49" charset="-122"/>
                <a:ea typeface="黑体" panose="02010609060101010101" pitchFamily="49" charset="-122"/>
                <a:cs typeface="Times New Roman" panose="02020603050405020304" pitchFamily="18" charset="0"/>
              </a:rPr>
              <a:t>股权转让</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a:t>
            </a:r>
          </a:p>
          <a:p>
            <a:pPr marL="12700" marR="238125" indent="476250">
              <a:lnSpc>
                <a:spcPts val="3560"/>
              </a:lnSpc>
              <a:spcBef>
                <a:spcPts val="0"/>
              </a:spcBef>
              <a:buNone/>
            </a:pPr>
            <a:r>
              <a:rPr lang="zh-CN" altLang="zh-CN" sz="108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有限责任公司的股东之间可以相互转让其全部或者部分股权。</a:t>
            </a:r>
            <a:endParaRPr lang="zh-CN" altLang="zh-CN" sz="10800" b="1" dirty="0">
              <a:effectLst/>
              <a:latin typeface="宋体" panose="02010600030101010101" pitchFamily="2" charset="-122"/>
              <a:ea typeface="宋体" panose="02010600030101010101" pitchFamily="2" charset="-122"/>
            </a:endParaRPr>
          </a:p>
          <a:p>
            <a:pPr marL="12700" marR="238125" indent="476250">
              <a:lnSpc>
                <a:spcPts val="3560"/>
              </a:lnSpc>
              <a:spcBef>
                <a:spcPts val="0"/>
              </a:spcBef>
              <a:buNone/>
            </a:pPr>
            <a:r>
              <a:rPr lang="zh-CN" altLang="zh-CN" sz="108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股东向股东以外的人转让股权的，</a:t>
            </a:r>
            <a:r>
              <a:rPr lang="zh-CN" altLang="zh-CN" sz="10800" b="1" u="sng"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应当将股权转让的数量、价格、支付方式和期限等事项书面通知其他股东</a:t>
            </a:r>
            <a:r>
              <a:rPr lang="zh-CN" altLang="zh-CN" sz="108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，其他股东在</a:t>
            </a:r>
            <a:r>
              <a:rPr lang="zh-CN" altLang="zh-CN" sz="10800" b="1" u="sng"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同等条件</a:t>
            </a:r>
            <a:r>
              <a:rPr lang="zh-CN" altLang="zh-CN" sz="108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下有优先购买权。股东</a:t>
            </a:r>
            <a:r>
              <a:rPr lang="zh-CN" altLang="zh-CN" sz="10800" b="1" u="sng"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自接到书面通知之日起三十日</a:t>
            </a:r>
            <a:r>
              <a:rPr lang="zh-CN" altLang="zh-CN" sz="10800" b="1" dirty="0">
                <a:solidFill>
                  <a:srgbClr val="000000"/>
                </a:solidFill>
                <a:effectLst/>
                <a:latin typeface="宋体" panose="02010600030101010101" pitchFamily="2" charset="-122"/>
                <a:ea typeface="宋体" panose="02010600030101010101" pitchFamily="2" charset="-122"/>
                <a:cs typeface="宋体" panose="02010600030101010101" pitchFamily="2" charset="-122"/>
              </a:rPr>
              <a:t>内未答复的，视为放弃优先购买权。两个以上股东行使优先购买权的，协商确定各自的购买比例；协商不成的，按照转让时各自的出资比例行使优先购买权。</a:t>
            </a:r>
            <a:endParaRPr lang="zh-CN" altLang="zh-CN" sz="10800" b="1" dirty="0">
              <a:effectLst/>
              <a:latin typeface="宋体" panose="02010600030101010101" pitchFamily="2" charset="-122"/>
              <a:ea typeface="宋体" panose="02010600030101010101" pitchFamily="2" charset="-122"/>
            </a:endParaRPr>
          </a:p>
          <a:p>
            <a:pPr marL="12700" marR="238125" indent="476250">
              <a:lnSpc>
                <a:spcPts val="3560"/>
              </a:lnSpc>
              <a:spcBef>
                <a:spcPts val="0"/>
              </a:spcBef>
              <a:buNone/>
            </a:pPr>
            <a:r>
              <a:rPr lang="zh-CN" altLang="zh-CN" sz="10800" b="1" u="sng"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公司章程对股权转让另有规定的，从其规定。</a:t>
            </a:r>
            <a:endParaRPr lang="zh-CN" altLang="zh-CN" sz="10800" b="1" u="sng" dirty="0">
              <a:solidFill>
                <a:srgbClr val="FF0000"/>
              </a:solidFill>
              <a:effectLst/>
              <a:latin typeface="宋体" panose="02010600030101010101" pitchFamily="2" charset="-122"/>
              <a:ea typeface="宋体" panose="02010600030101010101" pitchFamily="2" charset="-122"/>
            </a:endParaRPr>
          </a:p>
          <a:p>
            <a:pPr marR="238125">
              <a:lnSpc>
                <a:spcPts val="3560"/>
              </a:lnSpc>
              <a:spcBef>
                <a:spcPts val="0"/>
              </a:spcBef>
              <a:buFont typeface="Wingdings" panose="05000000000000000000" pitchFamily="2" charset="2"/>
              <a:buChar char="p"/>
              <a:tabLst>
                <a:tab pos="0" algn="l"/>
              </a:tabLst>
            </a:pPr>
            <a:r>
              <a:rPr lang="zh-CN" altLang="en-US" sz="11200" b="1" dirty="0">
                <a:solidFill>
                  <a:srgbClr val="000000"/>
                </a:solidFill>
                <a:latin typeface="黑体" panose="02010609060101010101" pitchFamily="49" charset="-122"/>
                <a:ea typeface="黑体" panose="02010609060101010101" pitchFamily="49" charset="-122"/>
                <a:cs typeface="宋体" panose="02010600030101010101" pitchFamily="2" charset="-122"/>
              </a:rPr>
              <a:t>要点：删除同意权、一次通知、一次行权、反悔权、准用于股权代持、公司章程限制</a:t>
            </a:r>
            <a:endParaRPr lang="en-US" altLang="zh-CN" sz="112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marL="238125" marR="238125">
              <a:lnSpc>
                <a:spcPct val="120000"/>
              </a:lnSpc>
              <a:spcBef>
                <a:spcPts val="0"/>
              </a:spcBef>
            </a:pPr>
            <a:endParaRPr lang="zh-CN" altLang="zh-CN" sz="1800" dirty="0">
              <a:effectLst/>
              <a:latin typeface="Times New Roman" panose="02020603050405020304" pitchFamily="18" charset="0"/>
              <a:ea typeface="等线" panose="02010600030101010101"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3" y="359713"/>
            <a:ext cx="10548091" cy="646331"/>
          </a:xfrm>
          <a:prstGeom prst="rect">
            <a:avLst/>
          </a:prstGeom>
          <a:noFill/>
        </p:spPr>
        <p:txBody>
          <a:bodyPr wrap="square" rtlCol="0">
            <a:spAutoFit/>
          </a:bodyPr>
          <a:lstStyle/>
          <a:p>
            <a:pPr marL="0" indent="0">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1.</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简化有限责任公司股权转让限制</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491320" y="1849398"/>
            <a:ext cx="11341534" cy="4708817"/>
          </a:xfrm>
        </p:spPr>
        <p:txBody>
          <a:bodyPr>
            <a:normAutofit fontScale="45000" lnSpcReduction="20000"/>
          </a:bodyPr>
          <a:lstStyle/>
          <a:p>
            <a:pPr marL="355600" indent="-342900" algn="just" eaLnBrk="1" latinLnBrk="0" hangingPunct="1">
              <a:lnSpc>
                <a:spcPct val="120000"/>
              </a:lnSpc>
              <a:buFont typeface="Wingdings" pitchFamily="2" charset="2"/>
              <a:buChar char="p"/>
            </a:pPr>
            <a:r>
              <a:rPr lang="zh-CN" altLang="en-US" sz="4800" u="sng" dirty="0">
                <a:solidFill>
                  <a:srgbClr val="FF0000"/>
                </a:solidFill>
                <a:latin typeface="黑体" panose="02010609060101010101" pitchFamily="49" charset="-122"/>
                <a:ea typeface="黑体" panose="02010609060101010101" pitchFamily="49" charset="-122"/>
                <a:cs typeface="Times New Roman" panose="02020503050405090304" pitchFamily="18" charset="0"/>
              </a:rPr>
              <a:t>震惊全国的沙钢收购南钢案</a:t>
            </a:r>
            <a:endParaRPr lang="en-US" altLang="zh-CN" sz="4800" u="sng" dirty="0">
              <a:solidFill>
                <a:srgbClr val="FF0000"/>
              </a:solidFill>
              <a:latin typeface="黑体" panose="02010609060101010101" pitchFamily="49" charset="-122"/>
              <a:ea typeface="黑体" panose="02010609060101010101" pitchFamily="49" charset="-122"/>
              <a:cs typeface="Times New Roman" panose="02020503050405090304" pitchFamily="18" charset="0"/>
            </a:endParaRPr>
          </a:p>
          <a:p>
            <a:pPr marL="355600" indent="-342900" algn="just" eaLnBrk="1" latinLnBrk="0" hangingPunct="1">
              <a:lnSpc>
                <a:spcPct val="120000"/>
              </a:lnSpc>
              <a:buFont typeface="Wingdings" pitchFamily="2" charset="2"/>
              <a:buChar char="Ø"/>
            </a:pP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南京钢联由南钢集团持有40%股权，复星高科、复星产投及复星工发分别持有剩余30%、20%、10%股权。</a:t>
            </a:r>
          </a:p>
          <a:p>
            <a:pPr marL="355600" indent="-342900" algn="just" eaLnBrk="1" latinLnBrk="0" hangingPunct="1">
              <a:lnSpc>
                <a:spcPct val="120000"/>
              </a:lnSpc>
              <a:buFont typeface="Wingdings" pitchFamily="2" charset="2"/>
              <a:buChar char="Ø"/>
            </a:pP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2022年10月，复星国际公告，沙钢集团一方作为买方，与卖方复星国际旗下复星高科、复星产投及复星工发签订框架协议，沙钢集团一方有意向收购南京钢联60%的股权</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此次</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收购</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意向价格不超过160亿元</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。沙钢集团将分两期支付80亿元诚意金，复星系的3家公司则分2次将南钢钢联60%股权质押给沙钢集团，第一次质押49%，收到全部意向金后再质押剩余11%。</a:t>
            </a:r>
          </a:p>
          <a:p>
            <a:pPr marL="355600" indent="-342900" algn="just" eaLnBrk="1" latinLnBrk="0" hangingPunct="1">
              <a:lnSpc>
                <a:spcPct val="120000"/>
              </a:lnSpc>
              <a:buFont typeface="Wingdings" pitchFamily="2" charset="2"/>
              <a:buChar char="Ø"/>
            </a:pP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2023</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年</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3</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月</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14</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日，复星系3家公司与沙钢集团及其关联方沙钢投资达成转让协议，沙钢集团以135.8亿元价格受让3家公司持有的南钢钢联60%股权，将80亿元诚意金全部支付到位。</a:t>
            </a:r>
          </a:p>
          <a:p>
            <a:pPr marL="355600" indent="-342900" algn="just" eaLnBrk="1" latinLnBrk="0" hangingPunct="1">
              <a:lnSpc>
                <a:spcPct val="120000"/>
              </a:lnSpc>
              <a:buFont typeface="Wingdings" pitchFamily="2" charset="2"/>
              <a:buChar char="Ø"/>
            </a:pP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2023</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年</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4</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月</a:t>
            </a:r>
            <a:r>
              <a:rPr lang="en-US" altLang="zh-CN"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2</a:t>
            </a:r>
            <a:r>
              <a:rPr lang="zh-CN" altLang="en-US" sz="46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日，中信系公司以135.8亿元分三期增资南钢集团，获得其约55.25%股份，成为南钢集团的控股股东，并行使优先购买权，同时承诺承担沙钢集团80亿元诚意金的利息约3亿元。</a:t>
            </a:r>
            <a:endParaRPr lang="zh-CN" altLang="en-US" sz="2400" dirty="0">
              <a:solidFill>
                <a:schemeClr val="tx1"/>
              </a:solidFill>
              <a:latin typeface="黑体" panose="02010609060101010101" pitchFamily="49" charset="-122"/>
              <a:ea typeface="黑体" panose="02010609060101010101" pitchFamily="49" charset="-122"/>
              <a:cs typeface="Times New Roman" panose="02020503050405090304" pitchFamily="18" charset="0"/>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36171" y="620486"/>
            <a:ext cx="10433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优先购买权案例</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10600030101010101" charset="-122"/>
                <a:ea typeface="+mn-ea"/>
                <a:cs typeface="+mn-cs"/>
              </a:endParaRPr>
            </a:p>
          </p:txBody>
        </p:sp>
      </p:grpSp>
      <p:sp>
        <p:nvSpPr>
          <p:cNvPr id="5" name="内容占位符 4"/>
          <p:cNvSpPr>
            <a:spLocks noGrp="1"/>
          </p:cNvSpPr>
          <p:nvPr>
            <p:ph idx="1"/>
          </p:nvPr>
        </p:nvSpPr>
        <p:spPr>
          <a:xfrm>
            <a:off x="821954" y="1827160"/>
            <a:ext cx="11010899" cy="4731055"/>
          </a:xfrm>
        </p:spPr>
        <p:txBody>
          <a:bodyPr>
            <a:normAutofit/>
          </a:bodyPr>
          <a:lstStyle/>
          <a:p>
            <a:pPr marL="355600" indent="-342900" algn="just" eaLnBrk="1" latinLnBrk="0" hangingPunct="1">
              <a:lnSpc>
                <a:spcPct val="100000"/>
              </a:lnSpc>
              <a:buFont typeface="Wingdings" pitchFamily="2" charset="2"/>
              <a:buChar char="Ø"/>
            </a:pPr>
            <a:r>
              <a:rPr lang="en-US" altLang="zh-CN" sz="2400" dirty="0">
                <a:latin typeface="黑体" panose="02010609060101010101" pitchFamily="49" charset="-122"/>
                <a:ea typeface="黑体" panose="02010609060101010101" pitchFamily="49" charset="-122"/>
                <a:cs typeface="Times New Roman" panose="02020503050405090304" pitchFamily="18" charset="0"/>
                <a:sym typeface="+mn-ea"/>
              </a:rPr>
              <a:t>2023</a:t>
            </a:r>
            <a:r>
              <a:rPr lang="zh-CN" altLang="en-US" sz="2400" dirty="0">
                <a:latin typeface="黑体" panose="02010609060101010101" pitchFamily="49" charset="-122"/>
                <a:ea typeface="黑体" panose="02010609060101010101" pitchFamily="49" charset="-122"/>
                <a:cs typeface="Times New Roman" panose="02020503050405090304" pitchFamily="18" charset="0"/>
                <a:sym typeface="+mn-ea"/>
              </a:rPr>
              <a:t>年3月27日，</a:t>
            </a:r>
            <a:r>
              <a:rPr lang="zh-CN" altLang="en-US" sz="2400" dirty="0">
                <a:latin typeface="黑体" panose="02010609060101010101" pitchFamily="49" charset="-122"/>
                <a:ea typeface="黑体" panose="02010609060101010101" pitchFamily="49" charset="-122"/>
                <a:cs typeface="Times New Roman" panose="02020503050405090304" pitchFamily="18" charset="0"/>
              </a:rPr>
              <a:t>沙钢集团以复星产投未将其持有的南京钢联11%股权质押给沙钢集团为由，向上海市第二中级人民法院提起诉讼，要求复星产投将11%南京钢联股权质押给沙钢集团，并对复星产投持有的这部分股权进行了冻结。</a:t>
            </a:r>
          </a:p>
          <a:p>
            <a:pPr marL="355600" indent="-342900" algn="just" eaLnBrk="1" latinLnBrk="0" hangingPunct="1">
              <a:lnSpc>
                <a:spcPct val="100000"/>
              </a:lnSpc>
              <a:buFont typeface="Wingdings" pitchFamily="2" charset="2"/>
              <a:buChar char="Ø"/>
            </a:pPr>
            <a:r>
              <a:rPr lang="en-US" altLang="zh-CN" sz="2400" dirty="0">
                <a:latin typeface="黑体" panose="02010609060101010101" pitchFamily="49" charset="-122"/>
                <a:ea typeface="黑体" panose="02010609060101010101" pitchFamily="49" charset="-122"/>
                <a:cs typeface="Times New Roman" panose="02020503050405090304" pitchFamily="18" charset="0"/>
              </a:rPr>
              <a:t>2023</a:t>
            </a:r>
            <a:r>
              <a:rPr lang="zh-CN" altLang="en-US" sz="2400" dirty="0">
                <a:latin typeface="黑体" panose="02010609060101010101" pitchFamily="49" charset="-122"/>
                <a:ea typeface="黑体" panose="02010609060101010101" pitchFamily="49" charset="-122"/>
                <a:cs typeface="Times New Roman" panose="02020503050405090304" pitchFamily="18" charset="0"/>
              </a:rPr>
              <a:t>年</a:t>
            </a:r>
            <a:r>
              <a:rPr lang="en-US" altLang="zh-CN" sz="2400" dirty="0">
                <a:latin typeface="黑体" panose="02010609060101010101" pitchFamily="49" charset="-122"/>
                <a:ea typeface="黑体" panose="02010609060101010101" pitchFamily="49" charset="-122"/>
                <a:cs typeface="Times New Roman" panose="02020503050405090304" pitchFamily="18" charset="0"/>
              </a:rPr>
              <a:t>4</a:t>
            </a:r>
            <a:r>
              <a:rPr lang="zh-CN" altLang="en-US" sz="2400" dirty="0">
                <a:latin typeface="黑体" panose="02010609060101010101" pitchFamily="49" charset="-122"/>
                <a:ea typeface="黑体" panose="02010609060101010101" pitchFamily="49" charset="-122"/>
                <a:cs typeface="Times New Roman" panose="02020503050405090304" pitchFamily="18" charset="0"/>
              </a:rPr>
              <a:t>月，沙钢集团、沙钢投资作为原告又向江苏省高级人民法院提起的民事诉讼，要求履行整个股权转让协议。</a:t>
            </a:r>
          </a:p>
          <a:p>
            <a:pPr marL="355600" indent="-342900" algn="just" eaLnBrk="1" latinLnBrk="0" hangingPunct="1">
              <a:lnSpc>
                <a:spcPct val="100000"/>
              </a:lnSpc>
              <a:buFont typeface="Wingdings" pitchFamily="2" charset="2"/>
              <a:buChar char="Ø"/>
            </a:pPr>
            <a:r>
              <a:rPr lang="en-US" altLang="zh-CN" sz="2400" dirty="0">
                <a:latin typeface="黑体" panose="02010609060101010101" pitchFamily="49" charset="-122"/>
                <a:ea typeface="黑体" panose="02010609060101010101" pitchFamily="49" charset="-122"/>
                <a:cs typeface="Times New Roman" panose="02020503050405090304" pitchFamily="18" charset="0"/>
              </a:rPr>
              <a:t>2023</a:t>
            </a:r>
            <a:r>
              <a:rPr lang="zh-CN" altLang="en-US" sz="2400" dirty="0">
                <a:latin typeface="黑体" panose="02010609060101010101" pitchFamily="49" charset="-122"/>
                <a:ea typeface="黑体" panose="02010609060101010101" pitchFamily="49" charset="-122"/>
                <a:cs typeface="Times New Roman" panose="02020503050405090304" pitchFamily="18" charset="0"/>
              </a:rPr>
              <a:t>年8月29日，上海二中院裁定准许沙钢撤诉，相关诉讼费用由沙钢负担。</a:t>
            </a:r>
          </a:p>
          <a:p>
            <a:pPr marL="355600" indent="-342900" algn="just" eaLnBrk="1" latinLnBrk="0" hangingPunct="1">
              <a:lnSpc>
                <a:spcPct val="100000"/>
              </a:lnSpc>
              <a:buFont typeface="Wingdings" pitchFamily="2" charset="2"/>
              <a:buChar char="Ø"/>
            </a:pPr>
            <a:r>
              <a:rPr lang="en-US" altLang="zh-CN" sz="24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2023</a:t>
            </a:r>
            <a:r>
              <a:rPr lang="zh-CN" altLang="en-US" sz="2400" dirty="0">
                <a:solidFill>
                  <a:schemeClr val="tx1"/>
                </a:solidFill>
                <a:latin typeface="黑体" panose="02010609060101010101" pitchFamily="49" charset="-122"/>
                <a:ea typeface="黑体" panose="02010609060101010101" pitchFamily="49" charset="-122"/>
                <a:cs typeface="Times New Roman" panose="02020503050405090304" pitchFamily="18" charset="0"/>
              </a:rPr>
              <a:t>年10月13日，经江苏省高院主持调解，各方自愿达成协议，并经江苏省高院确认，主要内容包括：沙钢自愿退出案涉南京南钢60%股权的交易，南钢集团向原告支付补偿款。原告在收到补偿款之日起3个工作日内，沙钢集团与被告配合办理被告持有的质押于沙钢集团的南京南钢49%股权的解除质押登记手续。</a:t>
            </a: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936171" y="620486"/>
            <a:ext cx="104338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zh-CN" altLang="en-US"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rPr>
              <a:t>优先购买权</a:t>
            </a:r>
            <a:endParaRPr kumimoji="0" lang="en-US" altLang="zh-CN" sz="3200" b="1" i="0" u="none" strike="noStrike" kern="1200" cap="none" spc="0" normalizeH="0" baseline="0" noProof="0" dirty="0">
              <a:ln>
                <a:noFill/>
              </a:ln>
              <a:solidFill>
                <a:prstClr val="white"/>
              </a:solidFill>
              <a:effectLst/>
              <a:uLnTx/>
              <a:uFillTx/>
              <a:latin typeface="黑体" panose="02010609060101010101" pitchFamily="49" charset="-122"/>
              <a:ea typeface="黑体" panose="02010609060101010101" pitchFamily="49" charset="-122"/>
              <a:cs typeface="Times New Roman" panose="0202050305040509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4" name="文本框 3"/>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zh-CN" altLang="en-US" sz="2600" b="1" i="0" u="none" strike="noStrike" kern="1200" cap="none" spc="0" normalizeH="0" baseline="0" noProof="0">
                <a:ln>
                  <a:noFill/>
                </a:ln>
                <a:solidFill>
                  <a:srgbClr val="FFFFFF"/>
                </a:solidFill>
                <a:effectLst/>
                <a:uLnTx/>
                <a:uFillTx/>
                <a:latin typeface="等线 Light"/>
                <a:ea typeface="等线 Light" panose="02010600030101010101" pitchFamily="2" charset="-122"/>
                <a:cs typeface="+mn-cs"/>
                <a:sym typeface="+mn-ea"/>
              </a:rPr>
              <a:t>最大优先购买权争议：沙钢案</a:t>
            </a:r>
          </a:p>
        </p:txBody>
      </p:sp>
      <p:pic>
        <p:nvPicPr>
          <p:cNvPr id="3" name="图片 2"/>
          <p:cNvPicPr>
            <a:picLocks noChangeAspect="1"/>
          </p:cNvPicPr>
          <p:nvPr/>
        </p:nvPicPr>
        <p:blipFill>
          <a:blip r:embed="rId2"/>
          <a:stretch>
            <a:fillRect/>
          </a:stretch>
        </p:blipFill>
        <p:spPr>
          <a:xfrm>
            <a:off x="3739487" y="578516"/>
            <a:ext cx="7918011" cy="5700967"/>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Slide Background">
            <a:extLst>
              <a:ext uri="{FF2B5EF4-FFF2-40B4-BE49-F238E27FC236}">
                <a16:creationId xmlns:a16="http://schemas.microsoft.com/office/drawing/2014/main" id="{AA857166-A416-4C5E-8AA9-5D5D1E13D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useBgFill="1">
        <p:nvSpPr>
          <p:cNvPr id="12" name="Rectangle 11">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0"/>
            <a:ext cx="4617491" cy="6858000"/>
          </a:xfrm>
          <a:prstGeom prst="rect">
            <a:avLst/>
          </a:prstGeom>
          <a:ln>
            <a:noFill/>
          </a:ln>
          <a:effectLst>
            <a:outerShdw blurRad="203200" dist="88900" dir="21540000" sx="94000" sy="94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useBgFill="1">
        <p:nvSpPr>
          <p:cNvPr id="14" name="Rectangle 13">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0" y="-1"/>
            <a:ext cx="4617491" cy="5136739"/>
          </a:xfrm>
          <a:prstGeom prst="rect">
            <a:avLst/>
          </a:prstGeom>
          <a:ln>
            <a:noFill/>
          </a:ln>
          <a:effectLst>
            <a:outerShdw blurRad="177800" dist="101600" dir="5400000" sx="97000" sy="97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等线"/>
              <a:ea typeface="+mn-ea"/>
              <a:cs typeface="+mn-cs"/>
            </a:endParaRPr>
          </a:p>
        </p:txBody>
      </p:sp>
      <p:sp>
        <p:nvSpPr>
          <p:cNvPr id="4" name="文本框 3"/>
          <p:cNvSpPr txBox="1"/>
          <p:nvPr/>
        </p:nvSpPr>
        <p:spPr>
          <a:xfrm>
            <a:off x="652887" y="617921"/>
            <a:ext cx="3482041" cy="398858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zh-CN" altLang="en-US" sz="4400" b="1" i="0" u="none" strike="noStrike" kern="1200" cap="none" spc="0" normalizeH="0" baseline="0" noProof="0">
                <a:ln>
                  <a:noFill/>
                </a:ln>
                <a:solidFill>
                  <a:prstClr val="black"/>
                </a:solidFill>
                <a:effectLst/>
                <a:uLnTx/>
                <a:uFillTx/>
                <a:latin typeface="等线 Light"/>
                <a:ea typeface="等线 Light" panose="02010600030101010101" pitchFamily="2" charset="-122"/>
                <a:cs typeface="+mn-cs"/>
                <a:sym typeface="+mn-ea"/>
              </a:rPr>
              <a:t>最大优先购买权争议：沙钢案</a:t>
            </a:r>
          </a:p>
        </p:txBody>
      </p:sp>
      <p:sp>
        <p:nvSpPr>
          <p:cNvPr id="5" name="文本框 4"/>
          <p:cNvSpPr txBox="1"/>
          <p:nvPr/>
        </p:nvSpPr>
        <p:spPr>
          <a:xfrm>
            <a:off x="652887" y="5480647"/>
            <a:ext cx="3482041" cy="9891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zh-CN" altLang="en-US" sz="20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t>南钢股份的股权结构</a:t>
            </a:r>
          </a:p>
        </p:txBody>
      </p:sp>
      <p:pic>
        <p:nvPicPr>
          <p:cNvPr id="2" name="图片 1"/>
          <p:cNvPicPr>
            <a:picLocks noChangeAspect="1"/>
          </p:cNvPicPr>
          <p:nvPr/>
        </p:nvPicPr>
        <p:blipFill>
          <a:blip r:embed="rId2"/>
          <a:stretch>
            <a:fillRect/>
          </a:stretch>
        </p:blipFill>
        <p:spPr>
          <a:xfrm>
            <a:off x="5199145" y="733463"/>
            <a:ext cx="6409958" cy="5480514"/>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868845" y="1603513"/>
            <a:ext cx="11005103" cy="4714287"/>
          </a:xfrm>
        </p:spPr>
        <p:txBody>
          <a:bodyPr>
            <a:normAutofit fontScale="25000" lnSpcReduction="20000"/>
          </a:bodyPr>
          <a:lstStyle/>
          <a:p>
            <a:pPr>
              <a:lnSpc>
                <a:spcPts val="3560"/>
              </a:lnSpc>
              <a:spcBef>
                <a:spcPts val="0"/>
              </a:spcBef>
              <a:buFont typeface="Wingdings" panose="05000000000000000000" pitchFamily="2" charset="2"/>
              <a:buChar char="p"/>
              <a:tabLst>
                <a:tab pos="0" algn="l"/>
              </a:tabLst>
            </a:pPr>
            <a:r>
              <a:rPr lang="zh-CN" altLang="en-US" sz="11200" b="1" dirty="0">
                <a:latin typeface="黑体" panose="02010609060101010101" pitchFamily="49" charset="-122"/>
                <a:ea typeface="黑体" panose="02010609060101010101" pitchFamily="49" charset="-122"/>
                <a:cs typeface="Times New Roman" panose="02020603050405020304" pitchFamily="18" charset="0"/>
              </a:rPr>
              <a:t>第</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86</a:t>
            </a:r>
            <a:r>
              <a:rPr lang="zh-CN" altLang="en-US" sz="11200" b="1" dirty="0">
                <a:latin typeface="黑体" panose="02010609060101010101" pitchFamily="49" charset="-122"/>
                <a:ea typeface="黑体" panose="02010609060101010101" pitchFamily="49" charset="-122"/>
                <a:cs typeface="Times New Roman" panose="02020603050405020304" pitchFamily="18" charset="0"/>
              </a:rPr>
              <a:t>条</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11200" b="1" dirty="0">
                <a:latin typeface="黑体" panose="02010609060101010101" pitchFamily="49" charset="-122"/>
                <a:ea typeface="黑体" panose="02010609060101010101" pitchFamily="49" charset="-122"/>
                <a:cs typeface="Times New Roman" panose="02020603050405020304" pitchFamily="18" charset="0"/>
              </a:rPr>
              <a:t>股东名册变更</a:t>
            </a:r>
            <a:r>
              <a:rPr lang="en-US" altLang="zh-CN" sz="11200" b="1" dirty="0">
                <a:latin typeface="黑体" panose="02010609060101010101" pitchFamily="49" charset="-122"/>
                <a:ea typeface="黑体" panose="02010609060101010101" pitchFamily="49" charset="-122"/>
                <a:cs typeface="Times New Roman" panose="02020603050405020304" pitchFamily="18" charset="0"/>
              </a:rPr>
              <a:t>】</a:t>
            </a:r>
          </a:p>
          <a:p>
            <a:pPr marL="12700" marR="238125" indent="622300">
              <a:lnSpc>
                <a:spcPct val="120000"/>
              </a:lnSpc>
              <a:spcBef>
                <a:spcPts val="2250"/>
              </a:spcBef>
              <a:spcAft>
                <a:spcPts val="0"/>
              </a:spcAft>
              <a:buNone/>
            </a:pP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股东</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转让股权的，应当</a:t>
            </a: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书面通知公司</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请求变更股东名册</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a:t>
            </a: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需要办理变更登记的</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，并</a:t>
            </a: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请求公司向公司登记机关办理变更登记</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。公司拒绝或者在合理期限内不予答复的，</a:t>
            </a: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转让人、受让人</a:t>
            </a:r>
            <a:r>
              <a:rPr lang="zh-CN" altLang="zh-CN" sz="11200" b="1" dirty="0">
                <a:solidFill>
                  <a:srgbClr val="000000"/>
                </a:solidFill>
                <a:effectLst/>
                <a:latin typeface="Times New Roman" panose="02020603050405020304" pitchFamily="18" charset="0"/>
                <a:ea typeface="宋体" panose="02010600030101010101" pitchFamily="2" charset="-122"/>
                <a:cs typeface="宋体" panose="02010600030101010101" pitchFamily="2" charset="-122"/>
              </a:rPr>
              <a:t>可以依法向人民法院提起诉讼。</a:t>
            </a:r>
            <a:endParaRPr lang="zh-CN" altLang="zh-CN" sz="11200" b="1" dirty="0">
              <a:effectLst/>
              <a:latin typeface="Times New Roman" panose="02020603050405020304" pitchFamily="18" charset="0"/>
              <a:ea typeface="等线" panose="02010600030101010101" charset="-122"/>
            </a:endParaRPr>
          </a:p>
          <a:p>
            <a:pPr marL="12700" marR="238125" indent="622300">
              <a:lnSpc>
                <a:spcPct val="120000"/>
              </a:lnSpc>
              <a:spcAft>
                <a:spcPts val="2250"/>
              </a:spcAft>
              <a:buNone/>
            </a:pPr>
            <a:r>
              <a:rPr lang="zh-CN" altLang="zh-CN" sz="11200" b="1" u="sng" dirty="0">
                <a:solidFill>
                  <a:srgbClr val="FF0000"/>
                </a:solidFill>
                <a:effectLst/>
                <a:latin typeface="Times New Roman" panose="02020603050405020304" pitchFamily="18" charset="0"/>
                <a:ea typeface="宋体" panose="02010600030101010101" pitchFamily="2" charset="-122"/>
                <a:cs typeface="宋体" panose="02010600030101010101" pitchFamily="2" charset="-122"/>
              </a:rPr>
              <a:t>股权转让的，受让人自记载于股东名册时起可以向公司主张行使股东权利。</a:t>
            </a:r>
            <a:endParaRPr lang="zh-CN" altLang="zh-CN" sz="11200" b="1" u="sng" dirty="0">
              <a:solidFill>
                <a:srgbClr val="FF0000"/>
              </a:solidFill>
              <a:effectLst/>
              <a:latin typeface="Times New Roman" panose="02020603050405020304" pitchFamily="18" charset="0"/>
              <a:ea typeface="等线" panose="02010600030101010101" charset="-122"/>
            </a:endParaRPr>
          </a:p>
          <a:p>
            <a:pPr marR="238125">
              <a:lnSpc>
                <a:spcPts val="3560"/>
              </a:lnSpc>
              <a:spcBef>
                <a:spcPts val="0"/>
              </a:spcBef>
              <a:buFont typeface="Wingdings" panose="05000000000000000000" pitchFamily="2" charset="2"/>
              <a:buChar char="p"/>
              <a:tabLst>
                <a:tab pos="0" algn="l"/>
              </a:tabLst>
            </a:pPr>
            <a:r>
              <a:rPr lang="zh-CN" altLang="en-US" sz="11200" b="1" dirty="0">
                <a:solidFill>
                  <a:srgbClr val="000000"/>
                </a:solidFill>
                <a:latin typeface="黑体" panose="02010609060101010101" pitchFamily="49" charset="-122"/>
                <a:ea typeface="黑体" panose="02010609060101010101" pitchFamily="49" charset="-122"/>
                <a:cs typeface="宋体" panose="02010600030101010101" pitchFamily="2" charset="-122"/>
              </a:rPr>
              <a:t>要点：通知义务人、通知形式、请求事项、变更义务人、诉权主体；股权变动时点</a:t>
            </a:r>
            <a:endParaRPr lang="en-US" altLang="zh-CN" sz="11200" b="1"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a:p>
            <a:pPr marL="238125" marR="238125">
              <a:lnSpc>
                <a:spcPct val="120000"/>
              </a:lnSpc>
              <a:spcBef>
                <a:spcPts val="0"/>
              </a:spcBef>
            </a:pPr>
            <a:endParaRPr lang="zh-CN" altLang="zh-CN" sz="1800" dirty="0">
              <a:effectLst/>
              <a:latin typeface="Times New Roman" panose="02020603050405020304" pitchFamily="18" charset="0"/>
              <a:ea typeface="等线" panose="02010600030101010101"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569844" y="424701"/>
            <a:ext cx="10548091" cy="646331"/>
          </a:xfrm>
          <a:prstGeom prst="rect">
            <a:avLst/>
          </a:prstGeom>
          <a:noFill/>
        </p:spPr>
        <p:txBody>
          <a:bodyPr wrap="square" rtlCol="0">
            <a:spAutoFit/>
          </a:bodyPr>
          <a:lstStyle/>
          <a:p>
            <a:pPr marL="0" indent="0">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2.</a:t>
            </a:r>
            <a:r>
              <a:rPr lang="zh-CN" altLang="en-US"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rPr>
              <a:t>明确股权变动模式及股东名册变更</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a:grpSpLocks noGrp="1" noUngrp="1" noRot="1" noChangeAspect="1" noMove="1" noResize="1"/>
          </p:cNvGrpSpPr>
          <p:nvPr/>
        </p:nvGrpSpPr>
        <p:grpSpPr>
          <a:xfrm>
            <a:off x="-1" y="-29768"/>
            <a:ext cx="12202175" cy="1519356"/>
            <a:chOff x="-1" y="-29768"/>
            <a:chExt cx="12202175" cy="1519356"/>
          </a:xfrm>
        </p:grpSpPr>
        <p:sp>
          <p:nvSpPr>
            <p:cNvPr id="13" name="Rectangle 12"/>
            <p:cNvSpPr/>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6200000">
              <a:off x="8917093" y="-1801610"/>
              <a:ext cx="1507122" cy="5063040"/>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5400000">
              <a:off x="3100712" y="-3130481"/>
              <a:ext cx="1519356" cy="7720782"/>
            </a:xfrm>
            <a:prstGeom prst="rect">
              <a:avLst/>
            </a:prstGeom>
            <a:gradFill>
              <a:gsLst>
                <a:gs pos="29000">
                  <a:schemeClr val="accent5">
                    <a:lumMod val="60000"/>
                    <a:lumOff val="40000"/>
                    <a:alpha val="0"/>
                  </a:schemeClr>
                </a:gs>
                <a:gs pos="100000">
                  <a:schemeClr val="accent5">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内容占位符 4"/>
          <p:cNvSpPr>
            <a:spLocks noGrp="1"/>
          </p:cNvSpPr>
          <p:nvPr>
            <p:ph idx="1"/>
          </p:nvPr>
        </p:nvSpPr>
        <p:spPr>
          <a:xfrm>
            <a:off x="594911" y="1866835"/>
            <a:ext cx="11358390" cy="4631452"/>
          </a:xfrm>
        </p:spPr>
        <p:txBody>
          <a:bodyPr>
            <a:normAutofit/>
          </a:bodyPr>
          <a:lstStyle/>
          <a:p>
            <a:pPr algn="l">
              <a:lnSpc>
                <a:spcPct val="100000"/>
              </a:lnSpc>
              <a:buFont typeface="Wingdings" panose="05000000000000000000" pitchFamily="2" charset="2"/>
              <a:buChar char="p"/>
            </a:pP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2023</a:t>
            </a:r>
            <a:r>
              <a:rPr lang="zh-CN" altLang="en-US"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年</a:t>
            </a: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b="1" kern="0" dirty="0">
                <a:solidFill>
                  <a:srgbClr val="000000"/>
                </a:solidFill>
                <a:latin typeface="黑体" panose="02010609060101010101" pitchFamily="49" charset="-122"/>
                <a:ea typeface="黑体" panose="02010609060101010101" pitchFamily="49" charset="-122"/>
                <a:cs typeface="宋体" panose="02010600030101010101" pitchFamily="2" charset="-122"/>
              </a:rPr>
              <a:t>公司法</a:t>
            </a: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第</a:t>
            </a: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88</a:t>
            </a:r>
            <a:r>
              <a:rPr lang="zh-CN"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条</a:t>
            </a:r>
            <a:r>
              <a:rPr lang="zh-CN" altLang="en-US"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en-US"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股权转让后的出资义务承担</a:t>
            </a:r>
            <a:r>
              <a:rPr lang="en-US" altLang="zh-CN" b="1"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p>
          <a:p>
            <a:pPr marL="0" indent="624205"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股东转让已认缴出资但未届出资期限的股权的，由</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受让人承担缴纳该出资的义务</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；受让人未按期足额缴纳出资的，</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转让人对受让人未按期缴纳的出资承担补充责任</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endParaRPr lang="zh-CN" altLang="zh-CN" kern="100" dirty="0">
              <a:effectLst/>
              <a:latin typeface="黑体" panose="02010609060101010101" pitchFamily="49" charset="-122"/>
              <a:ea typeface="黑体" panose="02010609060101010101" pitchFamily="49" charset="-122"/>
              <a:cs typeface="Times New Roman" panose="02020603050405020304" pitchFamily="18" charset="0"/>
            </a:endParaRPr>
          </a:p>
          <a:p>
            <a:pPr marL="0" indent="624205" algn="l">
              <a:lnSpc>
                <a:spcPct val="100000"/>
              </a:lnSpc>
              <a:buNone/>
            </a:pP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未按照公司章程规定的出资日期缴纳出资或者作为出资的非货币财产的实际价额显著低于所认缴的出资额的股东转让股权的，</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转让人与受让人在出资不足的范围内承担连带责任</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a:t>
            </a:r>
            <a:r>
              <a:rPr lang="zh-CN" altLang="zh-CN" u="sng" kern="0" dirty="0">
                <a:solidFill>
                  <a:srgbClr val="FF0000"/>
                </a:solidFill>
                <a:effectLst/>
                <a:latin typeface="黑体" panose="02010609060101010101" pitchFamily="49" charset="-122"/>
                <a:ea typeface="黑体" panose="02010609060101010101" pitchFamily="49" charset="-122"/>
                <a:cs typeface="宋体" panose="02010600030101010101" pitchFamily="2" charset="-122"/>
              </a:rPr>
              <a:t>受让人不知道且不应当知道存在上述情形的，由转让人承担责任</a:t>
            </a:r>
            <a:r>
              <a:rPr lang="zh-CN"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rPr>
              <a:t>。　</a:t>
            </a:r>
            <a:endParaRPr lang="en-US" altLang="zh-CN" kern="0" dirty="0">
              <a:solidFill>
                <a:srgbClr val="000000"/>
              </a:solidFill>
              <a:effectLst/>
              <a:latin typeface="黑体" panose="02010609060101010101" pitchFamily="49" charset="-122"/>
              <a:ea typeface="黑体" panose="02010609060101010101" pitchFamily="49" charset="-122"/>
              <a:cs typeface="宋体" panose="02010600030101010101" pitchFamily="2" charset="-122"/>
            </a:endParaRPr>
          </a:p>
        </p:txBody>
      </p:sp>
      <p:sp>
        <p:nvSpPr>
          <p:cNvPr id="3" name="标题 2" hidden="1"/>
          <p:cNvSpPr>
            <a:spLocks noGrp="1"/>
          </p:cNvSpPr>
          <p:nvPr>
            <p:ph type="title"/>
          </p:nvPr>
        </p:nvSpPr>
        <p:spPr/>
        <p:txBody>
          <a:bodyPr rtlCol="0"/>
          <a:lstStyle/>
          <a:p>
            <a:r>
              <a:rPr lang="zh-CN" altLang="en-US" dirty="0">
                <a:latin typeface="黑体" panose="02010609060101010101" pitchFamily="49" charset="-122"/>
                <a:ea typeface="黑体" panose="02010609060101010101" pitchFamily="49" charset="-122"/>
              </a:rPr>
              <a:t>人力资源幻灯片 </a:t>
            </a:r>
            <a:r>
              <a:rPr lang="en-US" altLang="zh-CN" dirty="0">
                <a:latin typeface="黑体" panose="02010609060101010101" pitchFamily="49" charset="-122"/>
                <a:ea typeface="黑体" panose="02010609060101010101" pitchFamily="49" charset="-122"/>
              </a:rPr>
              <a:t>1</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689114" y="359713"/>
            <a:ext cx="9621078" cy="646331"/>
          </a:xfrm>
          <a:prstGeom prst="rect">
            <a:avLst/>
          </a:prstGeom>
          <a:noFill/>
        </p:spPr>
        <p:txBody>
          <a:bodyPr wrap="square" rtlCol="0">
            <a:spAutoFit/>
          </a:bodyPr>
          <a:lstStyle/>
          <a:p>
            <a:pPr>
              <a:tabLst>
                <a:tab pos="0" algn="l"/>
              </a:tabLst>
            </a:pPr>
            <a:r>
              <a:rPr lang="en-US" altLang="zh-CN" sz="3600" b="1" dirty="0">
                <a:solidFill>
                  <a:schemeClr val="bg1"/>
                </a:solidFill>
                <a:latin typeface="黑体" panose="02010609060101010101" pitchFamily="49" charset="-122"/>
                <a:ea typeface="黑体" panose="02010609060101010101" pitchFamily="49" charset="-122"/>
                <a:cs typeface="Segoe UI" panose="020B0502040204020203" pitchFamily="34" charset="0"/>
              </a:rPr>
              <a:t>3.</a:t>
            </a:r>
            <a:r>
              <a:rPr lang="zh-CN" altLang="en-US" sz="3600" b="1" dirty="0">
                <a:solidFill>
                  <a:schemeClr val="bg1"/>
                </a:solidFill>
                <a:latin typeface="黑体" panose="02010609060101010101" pitchFamily="49" charset="-122"/>
                <a:ea typeface="黑体" panose="02010609060101010101" pitchFamily="49" charset="-122"/>
                <a:cs typeface="Segoe UI" panose="020B0502040204020203" pitchFamily="34" charset="0"/>
              </a:rPr>
              <a:t>股权转让后的出资责任承担</a:t>
            </a:r>
            <a:endParaRPr lang="en-US" altLang="zh-CN" sz="3600" b="1" dirty="0">
              <a:solidFill>
                <a:schemeClr val="bg1"/>
              </a:solidFill>
              <a:latin typeface="黑体" panose="02010609060101010101" pitchFamily="49" charset="-122"/>
              <a:ea typeface="黑体" panose="02010609060101010101" pitchFamily="49" charset="-122"/>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36754" y="2587232"/>
            <a:ext cx="6741973" cy="2918155"/>
          </a:xfrm>
        </p:spPr>
        <p:txBody>
          <a:bodyPr vert="horz" lIns="91440" tIns="45720" rIns="91440" bIns="45720" rtlCol="0" anchor="t">
            <a:normAutofit/>
          </a:bodyPr>
          <a:lstStyle/>
          <a:p>
            <a:r>
              <a:rPr kumimoji="1" lang="zh-CN" altLang="en-US" sz="4000" b="1" dirty="0">
                <a:latin typeface="黑体" panose="02010609060101010101" pitchFamily="49" charset="-122"/>
                <a:ea typeface="黑体" panose="02010609060101010101" pitchFamily="49" charset="-122"/>
              </a:rPr>
              <a:t>三、</a:t>
            </a:r>
            <a:r>
              <a:rPr kumimoji="1" lang="zh-CN" altLang="en-US" sz="4000" b="1" kern="1200" dirty="0">
                <a:latin typeface="黑体" panose="02010609060101010101" pitchFamily="49" charset="-122"/>
                <a:ea typeface="黑体" panose="02010609060101010101" pitchFamily="49" charset="-122"/>
              </a:rPr>
              <a:t>资本制度的后端改革</a:t>
            </a:r>
            <a:br>
              <a:rPr kumimoji="1" lang="en-US" altLang="zh-CN" sz="4000" b="1" kern="1200" dirty="0">
                <a:solidFill>
                  <a:schemeClr val="tx2"/>
                </a:solidFill>
                <a:latin typeface="黑体" panose="02010609060101010101" pitchFamily="49" charset="-122"/>
                <a:ea typeface="黑体" panose="02010609060101010101" pitchFamily="49" charset="-122"/>
              </a:rPr>
            </a:br>
            <a:br>
              <a:rPr kumimoji="1" lang="en-US" altLang="zh-CN" sz="4000" b="1" kern="1200" dirty="0">
                <a:solidFill>
                  <a:schemeClr val="tx2"/>
                </a:solidFill>
                <a:latin typeface="黑体" panose="02010609060101010101" pitchFamily="49" charset="-122"/>
                <a:ea typeface="黑体" panose="02010609060101010101" pitchFamily="49" charset="-122"/>
              </a:rPr>
            </a:br>
            <a:r>
              <a:rPr kumimoji="1" lang="zh-CN" altLang="en-US" sz="3200" b="1" dirty="0">
                <a:latin typeface="宋体" panose="02010600030101010101" pitchFamily="2" charset="-122"/>
                <a:ea typeface="宋体" panose="02010600030101010101" pitchFamily="2" charset="-122"/>
              </a:rPr>
              <a:t>参见论文：</a:t>
            </a:r>
            <a:r>
              <a:rPr kumimoji="1" lang="en-US" altLang="zh-CN" sz="3200" b="1" dirty="0">
                <a:latin typeface="宋体" panose="02010600030101010101" pitchFamily="2" charset="-122"/>
                <a:ea typeface="宋体" panose="02010600030101010101" pitchFamily="2" charset="-122"/>
              </a:rPr>
              <a:t>《</a:t>
            </a:r>
            <a:r>
              <a:rPr kumimoji="1" lang="zh-CN" altLang="en-US" sz="3200" b="1" dirty="0">
                <a:latin typeface="宋体" panose="02010600030101010101" pitchFamily="2" charset="-122"/>
                <a:ea typeface="宋体" panose="02010600030101010101" pitchFamily="2" charset="-122"/>
              </a:rPr>
              <a:t>公司分配</a:t>
            </a:r>
            <a:r>
              <a:rPr kumimoji="1" lang="zh-CN" altLang="en-US" sz="3200" b="1" kern="1200" dirty="0">
                <a:latin typeface="宋体" panose="02010600030101010101" pitchFamily="2" charset="-122"/>
                <a:ea typeface="宋体" panose="02010600030101010101" pitchFamily="2" charset="-122"/>
              </a:rPr>
              <a:t>的类型规制与体系调试</a:t>
            </a:r>
            <a:r>
              <a:rPr kumimoji="1" lang="en-US" altLang="zh-CN" sz="3200" b="1" kern="1200" dirty="0">
                <a:latin typeface="宋体" panose="02010600030101010101" pitchFamily="2" charset="-122"/>
                <a:ea typeface="宋体" panose="02010600030101010101" pitchFamily="2" charset="-122"/>
              </a:rPr>
              <a:t>》</a:t>
            </a:r>
            <a:r>
              <a:rPr kumimoji="1" lang="zh-CN" altLang="en-US" sz="3200" b="1" kern="1200" dirty="0">
                <a:latin typeface="宋体" panose="02010600030101010101" pitchFamily="2" charset="-122"/>
                <a:ea typeface="宋体" panose="02010600030101010101" pitchFamily="2" charset="-122"/>
              </a:rPr>
              <a:t>，</a:t>
            </a:r>
            <a:r>
              <a:rPr kumimoji="1" lang="en-US" altLang="zh-CN" sz="3200" b="1" kern="1200" dirty="0">
                <a:latin typeface="宋体" panose="02010600030101010101" pitchFamily="2" charset="-122"/>
                <a:ea typeface="宋体" panose="02010600030101010101" pitchFamily="2" charset="-122"/>
              </a:rPr>
              <a:t>《</a:t>
            </a:r>
            <a:r>
              <a:rPr kumimoji="1" lang="zh-CN" altLang="en-US" sz="3200" b="1" kern="1200" dirty="0">
                <a:latin typeface="宋体" panose="02010600030101010101" pitchFamily="2" charset="-122"/>
                <a:ea typeface="宋体" panose="02010600030101010101" pitchFamily="2" charset="-122"/>
              </a:rPr>
              <a:t>政法论坛</a:t>
            </a:r>
            <a:r>
              <a:rPr kumimoji="1" lang="en-US" altLang="zh-CN" sz="3200" b="1" kern="1200" dirty="0">
                <a:latin typeface="宋体" panose="02010600030101010101" pitchFamily="2" charset="-122"/>
                <a:ea typeface="宋体" panose="02010600030101010101" pitchFamily="2" charset="-122"/>
              </a:rPr>
              <a:t>》2022</a:t>
            </a:r>
            <a:r>
              <a:rPr kumimoji="1" lang="zh-CN" altLang="en-US" sz="3200" b="1" kern="1200" dirty="0">
                <a:latin typeface="宋体" panose="02010600030101010101" pitchFamily="2" charset="-122"/>
                <a:ea typeface="宋体" panose="02010600030101010101" pitchFamily="2" charset="-122"/>
              </a:rPr>
              <a:t>年第</a:t>
            </a:r>
            <a:r>
              <a:rPr kumimoji="1" lang="en-US" altLang="zh-CN" sz="3200" b="1" kern="1200" dirty="0">
                <a:latin typeface="宋体" panose="02010600030101010101" pitchFamily="2" charset="-122"/>
                <a:ea typeface="宋体" panose="02010600030101010101" pitchFamily="2" charset="-122"/>
              </a:rPr>
              <a:t>4</a:t>
            </a:r>
            <a:r>
              <a:rPr kumimoji="1" lang="zh-CN" altLang="en-US" sz="3200" b="1" dirty="0">
                <a:latin typeface="宋体" panose="02010600030101010101" pitchFamily="2" charset="-122"/>
                <a:ea typeface="宋体" panose="02010600030101010101" pitchFamily="2" charset="-122"/>
              </a:rPr>
              <a:t>期。</a:t>
            </a:r>
            <a:endParaRPr kumimoji="1" lang="zh-CN" altLang="en-US" sz="3600" b="1" kern="1200" dirty="0">
              <a:latin typeface="宋体" panose="02010600030101010101" pitchFamily="2" charset="-122"/>
              <a:ea typeface="宋体" panose="02010600030101010101" pitchFamily="2" charset="-122"/>
            </a:endParaRPr>
          </a:p>
        </p:txBody>
      </p:sp>
      <p:pic>
        <p:nvPicPr>
          <p:cNvPr id="7" name="Graphic 6" descr="复选标记"/>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jU5MmQwNDU1MzU5YWRlY2ZmODhmM2M0N2MzMjVkZDg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12619</Words>
  <Application>Microsoft Macintosh PowerPoint</Application>
  <PresentationFormat>宽屏</PresentationFormat>
  <Paragraphs>922</Paragraphs>
  <Slides>132</Slides>
  <Notes>119</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132</vt:i4>
      </vt:variant>
    </vt:vector>
  </HeadingPairs>
  <TitlesOfParts>
    <vt:vector size="146" baseType="lpstr">
      <vt:lpstr>等线</vt:lpstr>
      <vt:lpstr>等线 Light</vt:lpstr>
      <vt:lpstr>黑体</vt:lpstr>
      <vt:lpstr>黑体</vt:lpstr>
      <vt:lpstr>楷体</vt:lpstr>
      <vt:lpstr>SimSun</vt:lpstr>
      <vt:lpstr>SimSun</vt:lpstr>
      <vt:lpstr>微软雅黑</vt:lpstr>
      <vt:lpstr>Microsoft YaHei UI</vt:lpstr>
      <vt:lpstr>system-ui</vt:lpstr>
      <vt:lpstr>Arial</vt:lpstr>
      <vt:lpstr>Times New Roman</vt:lpstr>
      <vt:lpstr>Wingdings</vt:lpstr>
      <vt:lpstr>Office 主题​​</vt:lpstr>
      <vt:lpstr>人力资源幻灯片 1</vt:lpstr>
      <vt:lpstr>人力资源幻灯片 1</vt:lpstr>
      <vt:lpstr>人力资源幻灯片 1</vt:lpstr>
      <vt:lpstr>人力资源幻灯片 1</vt:lpstr>
      <vt:lpstr>第一部分  2023年公司法修订总体评估 </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一、法定代表人制度改革</vt:lpstr>
      <vt:lpstr>人力资源幻灯片 1</vt:lpstr>
      <vt:lpstr>PowerPoint 演示文稿</vt:lpstr>
      <vt:lpstr>人力资源幻灯片 1</vt:lpstr>
      <vt:lpstr>人力资源幻灯片 1</vt:lpstr>
      <vt:lpstr>人力资源幻灯片 1</vt:lpstr>
      <vt:lpstr>人力资源幻灯片 1</vt:lpstr>
      <vt:lpstr>二、公司集团与法人人格否认</vt:lpstr>
      <vt:lpstr>人力资源幻灯片 1</vt:lpstr>
      <vt:lpstr>人力资源幻灯片 1</vt:lpstr>
      <vt:lpstr>人力资源幻灯片 1</vt:lpstr>
      <vt:lpstr>人力资源幻灯片 1</vt:lpstr>
      <vt:lpstr>PowerPoint 演示文稿</vt:lpstr>
      <vt:lpstr>PowerPoint 演示文稿</vt:lpstr>
      <vt:lpstr>PowerPoint 演示文稿</vt:lpstr>
      <vt:lpstr>PowerPoint 演示文稿</vt:lpstr>
      <vt:lpstr>PowerPoint 演示文稿</vt:lpstr>
      <vt:lpstr>人力资源幻灯片 1</vt:lpstr>
      <vt:lpstr>人力资源幻灯片 1</vt:lpstr>
      <vt:lpstr>人力资源幻灯片 1</vt:lpstr>
      <vt:lpstr>人力资源幻灯片 1</vt:lpstr>
      <vt:lpstr>人力资源幻灯片 1</vt:lpstr>
      <vt:lpstr>人力资源幻灯片 1</vt:lpstr>
      <vt:lpstr>三、会议与决议制度改革</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四、单层制改革 </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五、双层制下监事会权力强化 </vt:lpstr>
      <vt:lpstr>人力资源幻灯片 1</vt:lpstr>
      <vt:lpstr>六、股东会/董事会权力配置 </vt:lpstr>
      <vt:lpstr>PowerPoint 演示文稿</vt:lpstr>
      <vt:lpstr>人力资源幻灯片 1</vt:lpstr>
      <vt:lpstr>人力资源幻灯片 1</vt:lpstr>
      <vt:lpstr>人力资源幻灯片 1</vt:lpstr>
      <vt:lpstr>人力资源幻灯片 1</vt:lpstr>
      <vt:lpstr>PowerPoint 演示文稿</vt:lpstr>
      <vt:lpstr>七、董事会/经理层权力配置 </vt:lpstr>
      <vt:lpstr>人力资源幻灯片 1</vt:lpstr>
      <vt:lpstr>八、职工董事 </vt:lpstr>
      <vt:lpstr>人力资源幻灯片 1</vt:lpstr>
      <vt:lpstr>人力资源幻灯片 1</vt:lpstr>
      <vt:lpstr>一、资本制度的前端改革</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二、资本制度的中端改革</vt:lpstr>
      <vt:lpstr>人力资源幻灯片 1</vt:lpstr>
      <vt:lpstr>人力资源幻灯片 1</vt:lpstr>
      <vt:lpstr>人力资源幻灯片 1</vt:lpstr>
      <vt:lpstr>PowerPoint 演示文稿</vt:lpstr>
      <vt:lpstr>PowerPoint 演示文稿</vt:lpstr>
      <vt:lpstr>人力资源幻灯片 1</vt:lpstr>
      <vt:lpstr>人力资源幻灯片 1</vt:lpstr>
      <vt:lpstr>三、资本制度的后端改革  参见论文：《公司分配的类型规制与体系调试》，《政法论坛》2022年第4期。</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第五部分 国家出资公司组织机构的特别规定</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人力资源幻灯片 1</vt:lpstr>
      <vt:lpstr>《公司法》修订后国企治理新动向</vt:lpstr>
      <vt:lpstr>人力资源幻灯片 10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人力资源幻灯片 1</dc:title>
  <dc:creator>刘 斌</dc:creator>
  <cp:lastModifiedBy>斌 刘</cp:lastModifiedBy>
  <cp:revision>1209</cp:revision>
  <cp:lastPrinted>2024-01-05T10:40:00Z</cp:lastPrinted>
  <dcterms:created xsi:type="dcterms:W3CDTF">2024-01-05T10:40:00Z</dcterms:created>
  <dcterms:modified xsi:type="dcterms:W3CDTF">2024-07-15T14:06:15Z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6F555E8E30B44D8F8B28D1FB27E6A6B9_12</vt:lpwstr>
  </property>
  <property fmtid="{D5CDD505-2E9C-101B-9397-08002B2CF9AE}" pid="3" name="KSOProductBuildVer">
    <vt:lpwstr>2052-12.1.0.16120</vt:lpwstr>
  </property>
</Properties>
</file>